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7" r:id="rId3"/>
    <p:sldId id="259" r:id="rId4"/>
    <p:sldId id="1082" r:id="rId5"/>
    <p:sldId id="276" r:id="rId6"/>
    <p:sldId id="1083" r:id="rId7"/>
    <p:sldId id="269" r:id="rId8"/>
    <p:sldId id="261" r:id="rId9"/>
    <p:sldId id="264" r:id="rId10"/>
    <p:sldId id="263" r:id="rId11"/>
    <p:sldId id="262" r:id="rId12"/>
    <p:sldId id="266" r:id="rId13"/>
    <p:sldId id="267" r:id="rId14"/>
    <p:sldId id="268" r:id="rId15"/>
    <p:sldId id="273" r:id="rId16"/>
    <p:sldId id="270" r:id="rId17"/>
    <p:sldId id="271" r:id="rId18"/>
    <p:sldId id="272" r:id="rId19"/>
    <p:sldId id="27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9" autoAdjust="0"/>
    <p:restoredTop sz="91738" autoAdjust="0"/>
  </p:normalViewPr>
  <p:slideViewPr>
    <p:cSldViewPr snapToGrid="0">
      <p:cViewPr varScale="1">
        <p:scale>
          <a:sx n="58" d="100"/>
          <a:sy n="58" d="100"/>
        </p:scale>
        <p:origin x="80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B9CE57-3655-457F-9710-E3D59574DE0A}" type="doc">
      <dgm:prSet loTypeId="urn:microsoft.com/office/officeart/2005/8/layout/hList9" loCatId="list" qsTypeId="urn:microsoft.com/office/officeart/2005/8/quickstyle/simple1" qsCatId="simple" csTypeId="urn:microsoft.com/office/officeart/2005/8/colors/accent2_3" csCatId="accent2" phldr="1"/>
      <dgm:spPr/>
      <dgm:t>
        <a:bodyPr/>
        <a:lstStyle/>
        <a:p>
          <a:endParaRPr lang="en-GB"/>
        </a:p>
      </dgm:t>
    </dgm:pt>
    <dgm:pt modelId="{E49EF424-9FE7-492F-B1D1-528E6C6CFAC4}">
      <dgm:prSet phldrT="[Text]"/>
      <dgm:spPr/>
      <dgm:t>
        <a:bodyPr/>
        <a:lstStyle/>
        <a:p>
          <a:r>
            <a:rPr lang="en-GB"/>
            <a:t>9</a:t>
          </a:r>
        </a:p>
      </dgm:t>
    </dgm:pt>
    <dgm:pt modelId="{675E4C1C-74F6-48EB-96A8-3DC506038331}" type="parTrans" cxnId="{B5D3C058-F367-4735-87D5-E17E229B6BB7}">
      <dgm:prSet/>
      <dgm:spPr/>
      <dgm:t>
        <a:bodyPr/>
        <a:lstStyle/>
        <a:p>
          <a:endParaRPr lang="en-GB"/>
        </a:p>
      </dgm:t>
    </dgm:pt>
    <dgm:pt modelId="{9A60A728-0708-4DED-AFE7-5685248C385A}" type="sibTrans" cxnId="{B5D3C058-F367-4735-87D5-E17E229B6BB7}">
      <dgm:prSet/>
      <dgm:spPr/>
      <dgm:t>
        <a:bodyPr/>
        <a:lstStyle/>
        <a:p>
          <a:endParaRPr lang="en-GB"/>
        </a:p>
      </dgm:t>
    </dgm:pt>
    <dgm:pt modelId="{59E1D1DB-13E8-456E-89D6-2E841907F38C}">
      <dgm:prSet phldrT="[Text]"/>
      <dgm:spPr/>
      <dgm:t>
        <a:bodyPr/>
        <a:lstStyle/>
        <a:p>
          <a:r>
            <a:rPr lang="en-GB"/>
            <a:t>Regions</a:t>
          </a:r>
        </a:p>
      </dgm:t>
    </dgm:pt>
    <dgm:pt modelId="{326F3BA4-2FA8-43C0-BACA-4595D97B5CD4}" type="parTrans" cxnId="{B16A6B83-10F2-4B9B-A300-85E783510CF7}">
      <dgm:prSet/>
      <dgm:spPr/>
      <dgm:t>
        <a:bodyPr/>
        <a:lstStyle/>
        <a:p>
          <a:endParaRPr lang="en-GB"/>
        </a:p>
      </dgm:t>
    </dgm:pt>
    <dgm:pt modelId="{38CD285D-156F-4065-BED7-7A3A2DCD680D}" type="sibTrans" cxnId="{B16A6B83-10F2-4B9B-A300-85E783510CF7}">
      <dgm:prSet/>
      <dgm:spPr/>
      <dgm:t>
        <a:bodyPr/>
        <a:lstStyle/>
        <a:p>
          <a:endParaRPr lang="en-GB"/>
        </a:p>
      </dgm:t>
    </dgm:pt>
    <dgm:pt modelId="{C5FF69DB-A12F-4A2A-B51B-807D89C3898D}">
      <dgm:prSet phldrT="[Text]"/>
      <dgm:spPr/>
      <dgm:t>
        <a:bodyPr/>
        <a:lstStyle/>
        <a:p>
          <a:r>
            <a:rPr lang="en-GB" dirty="0"/>
            <a:t>10</a:t>
          </a:r>
        </a:p>
      </dgm:t>
    </dgm:pt>
    <dgm:pt modelId="{B2111A44-C143-428A-9464-4E4DA534FC66}" type="parTrans" cxnId="{38AB48FE-63E4-4852-A019-889768D01C4E}">
      <dgm:prSet/>
      <dgm:spPr/>
      <dgm:t>
        <a:bodyPr/>
        <a:lstStyle/>
        <a:p>
          <a:endParaRPr lang="en-GB"/>
        </a:p>
      </dgm:t>
    </dgm:pt>
    <dgm:pt modelId="{E13080F5-9CE1-44C5-98B2-CB9139A17CB1}" type="sibTrans" cxnId="{38AB48FE-63E4-4852-A019-889768D01C4E}">
      <dgm:prSet/>
      <dgm:spPr/>
      <dgm:t>
        <a:bodyPr/>
        <a:lstStyle/>
        <a:p>
          <a:endParaRPr lang="en-GB"/>
        </a:p>
      </dgm:t>
    </dgm:pt>
    <dgm:pt modelId="{0E819D4D-DA79-44F2-A65E-CCE860FBA82B}">
      <dgm:prSet phldrT="[Text]"/>
      <dgm:spPr/>
      <dgm:t>
        <a:bodyPr/>
        <a:lstStyle/>
        <a:p>
          <a:r>
            <a:rPr lang="en-GB" dirty="0"/>
            <a:t>Regional Directors/Board Members</a:t>
          </a:r>
        </a:p>
      </dgm:t>
    </dgm:pt>
    <dgm:pt modelId="{0BAB3706-7A3B-42F0-A726-3AF52F4DA22D}" type="parTrans" cxnId="{C8A35C62-EEDC-4FAF-BED1-CB1D1077E5F1}">
      <dgm:prSet/>
      <dgm:spPr/>
      <dgm:t>
        <a:bodyPr/>
        <a:lstStyle/>
        <a:p>
          <a:endParaRPr lang="en-GB"/>
        </a:p>
      </dgm:t>
    </dgm:pt>
    <dgm:pt modelId="{0CBFDC82-7F18-4AC1-9E1B-E6E3BF8574F2}" type="sibTrans" cxnId="{C8A35C62-EEDC-4FAF-BED1-CB1D1077E5F1}">
      <dgm:prSet/>
      <dgm:spPr/>
      <dgm:t>
        <a:bodyPr/>
        <a:lstStyle/>
        <a:p>
          <a:endParaRPr lang="en-GB"/>
        </a:p>
      </dgm:t>
    </dgm:pt>
    <dgm:pt modelId="{1F91A828-5215-4521-B122-FF8D30389493}">
      <dgm:prSet phldrT="[Text]" phldr="0"/>
      <dgm:spPr/>
      <dgm:t>
        <a:bodyPr/>
        <a:lstStyle/>
        <a:p>
          <a:r>
            <a:rPr lang="en-GB">
              <a:latin typeface="Trebuchet MS" panose="020B0603020202020204"/>
            </a:rPr>
            <a:t>3404</a:t>
          </a:r>
          <a:endParaRPr lang="en-GB"/>
        </a:p>
      </dgm:t>
    </dgm:pt>
    <dgm:pt modelId="{1DA7F99B-D3E3-44EF-9577-97E9B2988787}" type="parTrans" cxnId="{90B5C62A-BBCE-4DB8-A2B0-BA37A669C690}">
      <dgm:prSet/>
      <dgm:spPr/>
      <dgm:t>
        <a:bodyPr/>
        <a:lstStyle/>
        <a:p>
          <a:endParaRPr lang="en-GB"/>
        </a:p>
      </dgm:t>
    </dgm:pt>
    <dgm:pt modelId="{87EFCDA3-6F9B-45DB-AE17-CEF32320B7E0}" type="sibTrans" cxnId="{90B5C62A-BBCE-4DB8-A2B0-BA37A669C690}">
      <dgm:prSet/>
      <dgm:spPr/>
      <dgm:t>
        <a:bodyPr/>
        <a:lstStyle/>
        <a:p>
          <a:endParaRPr lang="en-GB"/>
        </a:p>
      </dgm:t>
    </dgm:pt>
    <dgm:pt modelId="{A81EF3D5-4E7A-4831-BD13-2D2BE1F22FA8}">
      <dgm:prSet phldrT="[Text]" phldr="0"/>
      <dgm:spPr/>
      <dgm:t>
        <a:bodyPr/>
        <a:lstStyle/>
        <a:p>
          <a:pPr rtl="0"/>
          <a:r>
            <a:rPr lang="en-GB">
              <a:latin typeface="Trebuchet MS" panose="020B0603020202020204"/>
            </a:rPr>
            <a:t>Different Activities</a:t>
          </a:r>
          <a:endParaRPr lang="en-GB"/>
        </a:p>
      </dgm:t>
    </dgm:pt>
    <dgm:pt modelId="{40787AB3-9A72-4FE8-AA04-13100FF9E616}" type="parTrans" cxnId="{CFA74574-3A7D-4F3F-BABB-0632B975F289}">
      <dgm:prSet/>
      <dgm:spPr/>
      <dgm:t>
        <a:bodyPr/>
        <a:lstStyle/>
        <a:p>
          <a:endParaRPr lang="en-GB"/>
        </a:p>
      </dgm:t>
    </dgm:pt>
    <dgm:pt modelId="{EDC4D7E0-5262-4187-8F3D-698AFC107151}" type="sibTrans" cxnId="{CFA74574-3A7D-4F3F-BABB-0632B975F289}">
      <dgm:prSet/>
      <dgm:spPr/>
      <dgm:t>
        <a:bodyPr/>
        <a:lstStyle/>
        <a:p>
          <a:endParaRPr lang="en-GB"/>
        </a:p>
      </dgm:t>
    </dgm:pt>
    <dgm:pt modelId="{32A18964-6085-44F0-BE7C-6F05376D02AD}">
      <dgm:prSet phldrT="[Text]"/>
      <dgm:spPr/>
      <dgm:t>
        <a:bodyPr/>
        <a:lstStyle/>
        <a:p>
          <a:r>
            <a:rPr lang="en-GB">
              <a:latin typeface="Trebuchet MS" panose="020B0603020202020204"/>
            </a:rPr>
            <a:t>1170</a:t>
          </a:r>
          <a:endParaRPr lang="en-GB"/>
        </a:p>
      </dgm:t>
    </dgm:pt>
    <dgm:pt modelId="{327D2DDE-1F14-46CA-83B1-29CFB9590D90}" type="parTrans" cxnId="{E4EC7FE1-A8A0-4297-99BC-AB02ECFC6100}">
      <dgm:prSet/>
      <dgm:spPr/>
      <dgm:t>
        <a:bodyPr/>
        <a:lstStyle/>
        <a:p>
          <a:endParaRPr lang="en-GB"/>
        </a:p>
      </dgm:t>
    </dgm:pt>
    <dgm:pt modelId="{13926A99-2A26-48A0-A984-627100D374E9}" type="sibTrans" cxnId="{E4EC7FE1-A8A0-4297-99BC-AB02ECFC6100}">
      <dgm:prSet/>
      <dgm:spPr/>
      <dgm:t>
        <a:bodyPr/>
        <a:lstStyle/>
        <a:p>
          <a:endParaRPr lang="en-GB"/>
        </a:p>
      </dgm:t>
    </dgm:pt>
    <dgm:pt modelId="{8A31B1D7-C2CB-4D83-9BE4-DFE1B6C7E1CF}">
      <dgm:prSet phldrT="[Text]"/>
      <dgm:spPr/>
      <dgm:t>
        <a:bodyPr/>
        <a:lstStyle/>
        <a:p>
          <a:r>
            <a:rPr lang="en-GB"/>
            <a:t>Days of work</a:t>
          </a:r>
        </a:p>
      </dgm:t>
    </dgm:pt>
    <dgm:pt modelId="{A4EA16F0-DD5B-411E-AD93-C508F286C3D8}" type="parTrans" cxnId="{8AE25D48-72A5-402E-AAED-0FB91FAD4362}">
      <dgm:prSet/>
      <dgm:spPr/>
      <dgm:t>
        <a:bodyPr/>
        <a:lstStyle/>
        <a:p>
          <a:endParaRPr lang="en-GB"/>
        </a:p>
      </dgm:t>
    </dgm:pt>
    <dgm:pt modelId="{68B985A6-BA74-4970-912F-23754F3FEDE7}" type="sibTrans" cxnId="{8AE25D48-72A5-402E-AAED-0FB91FAD4362}">
      <dgm:prSet/>
      <dgm:spPr/>
      <dgm:t>
        <a:bodyPr/>
        <a:lstStyle/>
        <a:p>
          <a:endParaRPr lang="en-GB"/>
        </a:p>
      </dgm:t>
    </dgm:pt>
    <dgm:pt modelId="{531C34FB-955B-4449-9DB4-650FC92D7FA8}">
      <dgm:prSet phldrT="[Text]"/>
      <dgm:spPr/>
      <dgm:t>
        <a:bodyPr/>
        <a:lstStyle/>
        <a:p>
          <a:r>
            <a:rPr lang="en-GB"/>
            <a:t>69</a:t>
          </a:r>
        </a:p>
      </dgm:t>
    </dgm:pt>
    <dgm:pt modelId="{C6662FD3-CA1F-44A2-8972-51542B09CC04}" type="parTrans" cxnId="{B5FA9F36-40EA-4885-9784-7C7B85BC4CE0}">
      <dgm:prSet/>
      <dgm:spPr/>
      <dgm:t>
        <a:bodyPr/>
        <a:lstStyle/>
        <a:p>
          <a:endParaRPr lang="en-GB"/>
        </a:p>
      </dgm:t>
    </dgm:pt>
    <dgm:pt modelId="{C992C103-62C9-47D8-B03A-7440F1684C9B}" type="sibTrans" cxnId="{B5FA9F36-40EA-4885-9784-7C7B85BC4CE0}">
      <dgm:prSet/>
      <dgm:spPr/>
      <dgm:t>
        <a:bodyPr/>
        <a:lstStyle/>
        <a:p>
          <a:endParaRPr lang="en-GB"/>
        </a:p>
      </dgm:t>
    </dgm:pt>
    <dgm:pt modelId="{985AE70F-71FA-434E-883B-A749E618D130}">
      <dgm:prSet phldrT="[Text]"/>
      <dgm:spPr/>
      <dgm:t>
        <a:bodyPr/>
        <a:lstStyle/>
        <a:p>
          <a:r>
            <a:rPr lang="en-GB"/>
            <a:t>Workstreams</a:t>
          </a:r>
        </a:p>
      </dgm:t>
    </dgm:pt>
    <dgm:pt modelId="{BC9691B6-F07F-4D32-890F-8A9F63CF64E0}" type="parTrans" cxnId="{9602D38F-8606-49E4-9D2D-4CE0A4C2F943}">
      <dgm:prSet/>
      <dgm:spPr/>
      <dgm:t>
        <a:bodyPr/>
        <a:lstStyle/>
        <a:p>
          <a:endParaRPr lang="en-GB"/>
        </a:p>
      </dgm:t>
    </dgm:pt>
    <dgm:pt modelId="{9D40799E-564B-4D09-9B41-E93978B31049}" type="sibTrans" cxnId="{9602D38F-8606-49E4-9D2D-4CE0A4C2F943}">
      <dgm:prSet/>
      <dgm:spPr/>
      <dgm:t>
        <a:bodyPr/>
        <a:lstStyle/>
        <a:p>
          <a:endParaRPr lang="en-GB"/>
        </a:p>
      </dgm:t>
    </dgm:pt>
    <dgm:pt modelId="{935C5804-DEA6-4F51-A1EA-D69B216661AC}" type="pres">
      <dgm:prSet presAssocID="{78B9CE57-3655-457F-9710-E3D59574DE0A}" presName="list" presStyleCnt="0">
        <dgm:presLayoutVars>
          <dgm:dir/>
          <dgm:animLvl val="lvl"/>
        </dgm:presLayoutVars>
      </dgm:prSet>
      <dgm:spPr/>
    </dgm:pt>
    <dgm:pt modelId="{6EA8D7D0-4FB0-452F-9507-9EB5FF168344}" type="pres">
      <dgm:prSet presAssocID="{E49EF424-9FE7-492F-B1D1-528E6C6CFAC4}" presName="posSpace" presStyleCnt="0"/>
      <dgm:spPr/>
    </dgm:pt>
    <dgm:pt modelId="{784509F4-F0A4-4D9E-B4FB-90EBF68D2B83}" type="pres">
      <dgm:prSet presAssocID="{E49EF424-9FE7-492F-B1D1-528E6C6CFAC4}" presName="vertFlow" presStyleCnt="0"/>
      <dgm:spPr/>
    </dgm:pt>
    <dgm:pt modelId="{1EB2EE00-F0DE-4D71-8F50-F8732183CCE1}" type="pres">
      <dgm:prSet presAssocID="{E49EF424-9FE7-492F-B1D1-528E6C6CFAC4}" presName="topSpace" presStyleCnt="0"/>
      <dgm:spPr/>
    </dgm:pt>
    <dgm:pt modelId="{64856EE9-8507-4A1F-BBEA-39ECB50CE2F1}" type="pres">
      <dgm:prSet presAssocID="{E49EF424-9FE7-492F-B1D1-528E6C6CFAC4}" presName="firstComp" presStyleCnt="0"/>
      <dgm:spPr/>
    </dgm:pt>
    <dgm:pt modelId="{CF552AA3-BD67-4C27-B734-5924499F1D12}" type="pres">
      <dgm:prSet presAssocID="{E49EF424-9FE7-492F-B1D1-528E6C6CFAC4}" presName="firstChild" presStyleLbl="bgAccFollowNode1" presStyleIdx="0" presStyleCnt="5"/>
      <dgm:spPr/>
    </dgm:pt>
    <dgm:pt modelId="{BFD44A70-C052-40EF-BDB6-03D5D8395425}" type="pres">
      <dgm:prSet presAssocID="{E49EF424-9FE7-492F-B1D1-528E6C6CFAC4}" presName="firstChildTx" presStyleLbl="bgAccFollowNode1" presStyleIdx="0" presStyleCnt="5">
        <dgm:presLayoutVars>
          <dgm:bulletEnabled val="1"/>
        </dgm:presLayoutVars>
      </dgm:prSet>
      <dgm:spPr/>
    </dgm:pt>
    <dgm:pt modelId="{598ACF51-5256-4AD5-B0B6-0EC0D7D4DBDC}" type="pres">
      <dgm:prSet presAssocID="{E49EF424-9FE7-492F-B1D1-528E6C6CFAC4}" presName="negSpace" presStyleCnt="0"/>
      <dgm:spPr/>
    </dgm:pt>
    <dgm:pt modelId="{F19AA821-F697-4313-BC4A-918820664FF2}" type="pres">
      <dgm:prSet presAssocID="{E49EF424-9FE7-492F-B1D1-528E6C6CFAC4}" presName="circle" presStyleLbl="node1" presStyleIdx="0" presStyleCnt="5"/>
      <dgm:spPr/>
    </dgm:pt>
    <dgm:pt modelId="{4ABE8598-397B-4A8B-82C1-17D583E992A4}" type="pres">
      <dgm:prSet presAssocID="{9A60A728-0708-4DED-AFE7-5685248C385A}" presName="transSpace" presStyleCnt="0"/>
      <dgm:spPr/>
    </dgm:pt>
    <dgm:pt modelId="{931D04A0-C3CC-499F-AD86-ED550C74897B}" type="pres">
      <dgm:prSet presAssocID="{C5FF69DB-A12F-4A2A-B51B-807D89C3898D}" presName="posSpace" presStyleCnt="0"/>
      <dgm:spPr/>
    </dgm:pt>
    <dgm:pt modelId="{DC27436D-B3B5-499F-8854-632D6428484B}" type="pres">
      <dgm:prSet presAssocID="{C5FF69DB-A12F-4A2A-B51B-807D89C3898D}" presName="vertFlow" presStyleCnt="0"/>
      <dgm:spPr/>
    </dgm:pt>
    <dgm:pt modelId="{8A0BC917-0DDE-43FC-93F5-9BA21E6D9A4E}" type="pres">
      <dgm:prSet presAssocID="{C5FF69DB-A12F-4A2A-B51B-807D89C3898D}" presName="topSpace" presStyleCnt="0"/>
      <dgm:spPr/>
    </dgm:pt>
    <dgm:pt modelId="{F79B13D4-634E-448F-AFF4-7CAC8B13970A}" type="pres">
      <dgm:prSet presAssocID="{C5FF69DB-A12F-4A2A-B51B-807D89C3898D}" presName="firstComp" presStyleCnt="0"/>
      <dgm:spPr/>
    </dgm:pt>
    <dgm:pt modelId="{A8D02839-F3FE-41D4-BDB0-48201BF0E400}" type="pres">
      <dgm:prSet presAssocID="{C5FF69DB-A12F-4A2A-B51B-807D89C3898D}" presName="firstChild" presStyleLbl="bgAccFollowNode1" presStyleIdx="1" presStyleCnt="5"/>
      <dgm:spPr/>
    </dgm:pt>
    <dgm:pt modelId="{E2BBC342-7ECF-49B7-8579-253C84DCC755}" type="pres">
      <dgm:prSet presAssocID="{C5FF69DB-A12F-4A2A-B51B-807D89C3898D}" presName="firstChildTx" presStyleLbl="bgAccFollowNode1" presStyleIdx="1" presStyleCnt="5">
        <dgm:presLayoutVars>
          <dgm:bulletEnabled val="1"/>
        </dgm:presLayoutVars>
      </dgm:prSet>
      <dgm:spPr/>
    </dgm:pt>
    <dgm:pt modelId="{051EC726-5C76-4715-A885-A7CD08DF5EFA}" type="pres">
      <dgm:prSet presAssocID="{C5FF69DB-A12F-4A2A-B51B-807D89C3898D}" presName="negSpace" presStyleCnt="0"/>
      <dgm:spPr/>
    </dgm:pt>
    <dgm:pt modelId="{FC4C69A9-1B0F-414A-8362-711B553D42D3}" type="pres">
      <dgm:prSet presAssocID="{C5FF69DB-A12F-4A2A-B51B-807D89C3898D}" presName="circle" presStyleLbl="node1" presStyleIdx="1" presStyleCnt="5"/>
      <dgm:spPr/>
    </dgm:pt>
    <dgm:pt modelId="{EE0C9A92-AF85-418F-90F6-A9F940433134}" type="pres">
      <dgm:prSet presAssocID="{E13080F5-9CE1-44C5-98B2-CB9139A17CB1}" presName="transSpace" presStyleCnt="0"/>
      <dgm:spPr/>
    </dgm:pt>
    <dgm:pt modelId="{A8328234-8E76-4F24-A1D5-D1F00D59F564}" type="pres">
      <dgm:prSet presAssocID="{1F91A828-5215-4521-B122-FF8D30389493}" presName="posSpace" presStyleCnt="0"/>
      <dgm:spPr/>
    </dgm:pt>
    <dgm:pt modelId="{5D9026AE-AF08-42FF-ABF6-9BE08EA3C670}" type="pres">
      <dgm:prSet presAssocID="{1F91A828-5215-4521-B122-FF8D30389493}" presName="vertFlow" presStyleCnt="0"/>
      <dgm:spPr/>
    </dgm:pt>
    <dgm:pt modelId="{150FAE51-84D4-4D5C-A6DB-C89A9323C723}" type="pres">
      <dgm:prSet presAssocID="{1F91A828-5215-4521-B122-FF8D30389493}" presName="topSpace" presStyleCnt="0"/>
      <dgm:spPr/>
    </dgm:pt>
    <dgm:pt modelId="{7328E773-014E-44C6-900A-DC8E1E30CAF8}" type="pres">
      <dgm:prSet presAssocID="{1F91A828-5215-4521-B122-FF8D30389493}" presName="firstComp" presStyleCnt="0"/>
      <dgm:spPr/>
    </dgm:pt>
    <dgm:pt modelId="{4031128A-3C15-4C28-A5AE-C0E721D56EF7}" type="pres">
      <dgm:prSet presAssocID="{1F91A828-5215-4521-B122-FF8D30389493}" presName="firstChild" presStyleLbl="bgAccFollowNode1" presStyleIdx="2" presStyleCnt="5"/>
      <dgm:spPr/>
    </dgm:pt>
    <dgm:pt modelId="{8B2108E4-7EAE-452D-88EA-E4D84E59B70A}" type="pres">
      <dgm:prSet presAssocID="{1F91A828-5215-4521-B122-FF8D30389493}" presName="firstChildTx" presStyleLbl="bgAccFollowNode1" presStyleIdx="2" presStyleCnt="5">
        <dgm:presLayoutVars>
          <dgm:bulletEnabled val="1"/>
        </dgm:presLayoutVars>
      </dgm:prSet>
      <dgm:spPr/>
    </dgm:pt>
    <dgm:pt modelId="{651AF5B3-5D9D-4678-8EBE-19F1001DA145}" type="pres">
      <dgm:prSet presAssocID="{1F91A828-5215-4521-B122-FF8D30389493}" presName="negSpace" presStyleCnt="0"/>
      <dgm:spPr/>
    </dgm:pt>
    <dgm:pt modelId="{B7DED1E3-B021-4F5F-830A-C7D1844E54FA}" type="pres">
      <dgm:prSet presAssocID="{1F91A828-5215-4521-B122-FF8D30389493}" presName="circle" presStyleLbl="node1" presStyleIdx="2" presStyleCnt="5"/>
      <dgm:spPr/>
    </dgm:pt>
    <dgm:pt modelId="{E0E1C7D0-65EF-4E67-A859-84BA7153E458}" type="pres">
      <dgm:prSet presAssocID="{87EFCDA3-6F9B-45DB-AE17-CEF32320B7E0}" presName="transSpace" presStyleCnt="0"/>
      <dgm:spPr/>
    </dgm:pt>
    <dgm:pt modelId="{A1129FD7-BD43-487B-86A3-CC0200E54A42}" type="pres">
      <dgm:prSet presAssocID="{32A18964-6085-44F0-BE7C-6F05376D02AD}" presName="posSpace" presStyleCnt="0"/>
      <dgm:spPr/>
    </dgm:pt>
    <dgm:pt modelId="{B2D87ADB-048E-4054-9862-FD4D04B01D67}" type="pres">
      <dgm:prSet presAssocID="{32A18964-6085-44F0-BE7C-6F05376D02AD}" presName="vertFlow" presStyleCnt="0"/>
      <dgm:spPr/>
    </dgm:pt>
    <dgm:pt modelId="{C0D966E8-EC37-4D56-B615-9EE31DE9A21C}" type="pres">
      <dgm:prSet presAssocID="{32A18964-6085-44F0-BE7C-6F05376D02AD}" presName="topSpace" presStyleCnt="0"/>
      <dgm:spPr/>
    </dgm:pt>
    <dgm:pt modelId="{E1943D17-F52A-422D-824B-E4492A8F986D}" type="pres">
      <dgm:prSet presAssocID="{32A18964-6085-44F0-BE7C-6F05376D02AD}" presName="firstComp" presStyleCnt="0"/>
      <dgm:spPr/>
    </dgm:pt>
    <dgm:pt modelId="{88529EBE-EE97-4E45-9D7C-25C04700CB8C}" type="pres">
      <dgm:prSet presAssocID="{32A18964-6085-44F0-BE7C-6F05376D02AD}" presName="firstChild" presStyleLbl="bgAccFollowNode1" presStyleIdx="3" presStyleCnt="5"/>
      <dgm:spPr/>
    </dgm:pt>
    <dgm:pt modelId="{9CC92EA9-F661-4CDC-AD85-92EE794F1D7A}" type="pres">
      <dgm:prSet presAssocID="{32A18964-6085-44F0-BE7C-6F05376D02AD}" presName="firstChildTx" presStyleLbl="bgAccFollowNode1" presStyleIdx="3" presStyleCnt="5">
        <dgm:presLayoutVars>
          <dgm:bulletEnabled val="1"/>
        </dgm:presLayoutVars>
      </dgm:prSet>
      <dgm:spPr/>
    </dgm:pt>
    <dgm:pt modelId="{6170D9B7-AD1D-4790-BCC0-AF85A8222072}" type="pres">
      <dgm:prSet presAssocID="{32A18964-6085-44F0-BE7C-6F05376D02AD}" presName="negSpace" presStyleCnt="0"/>
      <dgm:spPr/>
    </dgm:pt>
    <dgm:pt modelId="{A3E5498C-D666-4B9B-9C32-47C1E75012D2}" type="pres">
      <dgm:prSet presAssocID="{32A18964-6085-44F0-BE7C-6F05376D02AD}" presName="circle" presStyleLbl="node1" presStyleIdx="3" presStyleCnt="5"/>
      <dgm:spPr/>
    </dgm:pt>
    <dgm:pt modelId="{EBA2894A-A985-48D0-A652-F534534BA6E6}" type="pres">
      <dgm:prSet presAssocID="{13926A99-2A26-48A0-A984-627100D374E9}" presName="transSpace" presStyleCnt="0"/>
      <dgm:spPr/>
    </dgm:pt>
    <dgm:pt modelId="{5519F093-DE14-45B0-8445-B453C44F1D84}" type="pres">
      <dgm:prSet presAssocID="{531C34FB-955B-4449-9DB4-650FC92D7FA8}" presName="posSpace" presStyleCnt="0"/>
      <dgm:spPr/>
    </dgm:pt>
    <dgm:pt modelId="{4733E1DA-316C-4152-B774-F11506B5EAEF}" type="pres">
      <dgm:prSet presAssocID="{531C34FB-955B-4449-9DB4-650FC92D7FA8}" presName="vertFlow" presStyleCnt="0"/>
      <dgm:spPr/>
    </dgm:pt>
    <dgm:pt modelId="{98E82844-329C-4571-A66B-140CDA29BCEB}" type="pres">
      <dgm:prSet presAssocID="{531C34FB-955B-4449-9DB4-650FC92D7FA8}" presName="topSpace" presStyleCnt="0"/>
      <dgm:spPr/>
    </dgm:pt>
    <dgm:pt modelId="{7531840A-18BA-4A3D-8EBC-2EC0265D02F5}" type="pres">
      <dgm:prSet presAssocID="{531C34FB-955B-4449-9DB4-650FC92D7FA8}" presName="firstComp" presStyleCnt="0"/>
      <dgm:spPr/>
    </dgm:pt>
    <dgm:pt modelId="{165697E9-3E11-41F8-BA95-462FD8A0D545}" type="pres">
      <dgm:prSet presAssocID="{531C34FB-955B-4449-9DB4-650FC92D7FA8}" presName="firstChild" presStyleLbl="bgAccFollowNode1" presStyleIdx="4" presStyleCnt="5"/>
      <dgm:spPr/>
    </dgm:pt>
    <dgm:pt modelId="{B1092AD5-A08D-47C4-AF73-879D68EC3AB1}" type="pres">
      <dgm:prSet presAssocID="{531C34FB-955B-4449-9DB4-650FC92D7FA8}" presName="firstChildTx" presStyleLbl="bgAccFollowNode1" presStyleIdx="4" presStyleCnt="5">
        <dgm:presLayoutVars>
          <dgm:bulletEnabled val="1"/>
        </dgm:presLayoutVars>
      </dgm:prSet>
      <dgm:spPr/>
    </dgm:pt>
    <dgm:pt modelId="{F43ABCF7-C0C0-4B2D-A8EC-846A4A5E777A}" type="pres">
      <dgm:prSet presAssocID="{531C34FB-955B-4449-9DB4-650FC92D7FA8}" presName="negSpace" presStyleCnt="0"/>
      <dgm:spPr/>
    </dgm:pt>
    <dgm:pt modelId="{2617863F-6D97-4383-8389-1A97F0AB5226}" type="pres">
      <dgm:prSet presAssocID="{531C34FB-955B-4449-9DB4-650FC92D7FA8}" presName="circle" presStyleLbl="node1" presStyleIdx="4" presStyleCnt="5"/>
      <dgm:spPr/>
    </dgm:pt>
  </dgm:ptLst>
  <dgm:cxnLst>
    <dgm:cxn modelId="{5D12B111-E8DD-47EA-96E0-90EDFA95A77E}" type="presOf" srcId="{A81EF3D5-4E7A-4831-BD13-2D2BE1F22FA8}" destId="{4031128A-3C15-4C28-A5AE-C0E721D56EF7}" srcOrd="0" destOrd="0" presId="urn:microsoft.com/office/officeart/2005/8/layout/hList9"/>
    <dgm:cxn modelId="{90B5C62A-BBCE-4DB8-A2B0-BA37A669C690}" srcId="{78B9CE57-3655-457F-9710-E3D59574DE0A}" destId="{1F91A828-5215-4521-B122-FF8D30389493}" srcOrd="2" destOrd="0" parTransId="{1DA7F99B-D3E3-44EF-9577-97E9B2988787}" sibTransId="{87EFCDA3-6F9B-45DB-AE17-CEF32320B7E0}"/>
    <dgm:cxn modelId="{B5FA9F36-40EA-4885-9784-7C7B85BC4CE0}" srcId="{78B9CE57-3655-457F-9710-E3D59574DE0A}" destId="{531C34FB-955B-4449-9DB4-650FC92D7FA8}" srcOrd="4" destOrd="0" parTransId="{C6662FD3-CA1F-44A2-8972-51542B09CC04}" sibTransId="{C992C103-62C9-47D8-B03A-7440F1684C9B}"/>
    <dgm:cxn modelId="{54455F39-31FB-4F5E-9F9D-6DF16460F3FF}" type="presOf" srcId="{59E1D1DB-13E8-456E-89D6-2E841907F38C}" destId="{BFD44A70-C052-40EF-BDB6-03D5D8395425}" srcOrd="1" destOrd="0" presId="urn:microsoft.com/office/officeart/2005/8/layout/hList9"/>
    <dgm:cxn modelId="{C8A35C62-EEDC-4FAF-BED1-CB1D1077E5F1}" srcId="{C5FF69DB-A12F-4A2A-B51B-807D89C3898D}" destId="{0E819D4D-DA79-44F2-A65E-CCE860FBA82B}" srcOrd="0" destOrd="0" parTransId="{0BAB3706-7A3B-42F0-A726-3AF52F4DA22D}" sibTransId="{0CBFDC82-7F18-4AC1-9E1B-E6E3BF8574F2}"/>
    <dgm:cxn modelId="{D595DE44-8F98-478E-8008-719F1B4A6268}" type="presOf" srcId="{985AE70F-71FA-434E-883B-A749E618D130}" destId="{165697E9-3E11-41F8-BA95-462FD8A0D545}" srcOrd="0" destOrd="0" presId="urn:microsoft.com/office/officeart/2005/8/layout/hList9"/>
    <dgm:cxn modelId="{3FE92F66-FA4E-488E-9010-E33661205BA9}" type="presOf" srcId="{59E1D1DB-13E8-456E-89D6-2E841907F38C}" destId="{CF552AA3-BD67-4C27-B734-5924499F1D12}" srcOrd="0" destOrd="0" presId="urn:microsoft.com/office/officeart/2005/8/layout/hList9"/>
    <dgm:cxn modelId="{AE1E8A46-E0A2-4101-A4B9-B5A361FFAA08}" type="presOf" srcId="{C5FF69DB-A12F-4A2A-B51B-807D89C3898D}" destId="{FC4C69A9-1B0F-414A-8362-711B553D42D3}" srcOrd="0" destOrd="0" presId="urn:microsoft.com/office/officeart/2005/8/layout/hList9"/>
    <dgm:cxn modelId="{8AE25D48-72A5-402E-AAED-0FB91FAD4362}" srcId="{32A18964-6085-44F0-BE7C-6F05376D02AD}" destId="{8A31B1D7-C2CB-4D83-9BE4-DFE1B6C7E1CF}" srcOrd="0" destOrd="0" parTransId="{A4EA16F0-DD5B-411E-AD93-C508F286C3D8}" sibTransId="{68B985A6-BA74-4970-912F-23754F3FEDE7}"/>
    <dgm:cxn modelId="{5E2A6C6A-61F4-4AF2-A382-ACFBDDF44A8F}" type="presOf" srcId="{8A31B1D7-C2CB-4D83-9BE4-DFE1B6C7E1CF}" destId="{88529EBE-EE97-4E45-9D7C-25C04700CB8C}" srcOrd="0" destOrd="0" presId="urn:microsoft.com/office/officeart/2005/8/layout/hList9"/>
    <dgm:cxn modelId="{CFA74574-3A7D-4F3F-BABB-0632B975F289}" srcId="{1F91A828-5215-4521-B122-FF8D30389493}" destId="{A81EF3D5-4E7A-4831-BD13-2D2BE1F22FA8}" srcOrd="0" destOrd="0" parTransId="{40787AB3-9A72-4FE8-AA04-13100FF9E616}" sibTransId="{EDC4D7E0-5262-4187-8F3D-698AFC107151}"/>
    <dgm:cxn modelId="{B5D3C058-F367-4735-87D5-E17E229B6BB7}" srcId="{78B9CE57-3655-457F-9710-E3D59574DE0A}" destId="{E49EF424-9FE7-492F-B1D1-528E6C6CFAC4}" srcOrd="0" destOrd="0" parTransId="{675E4C1C-74F6-48EB-96A8-3DC506038331}" sibTransId="{9A60A728-0708-4DED-AFE7-5685248C385A}"/>
    <dgm:cxn modelId="{3C7EA37F-3ACE-4EF5-83E1-90CBDADAC16D}" type="presOf" srcId="{E49EF424-9FE7-492F-B1D1-528E6C6CFAC4}" destId="{F19AA821-F697-4313-BC4A-918820664FF2}" srcOrd="0" destOrd="0" presId="urn:microsoft.com/office/officeart/2005/8/layout/hList9"/>
    <dgm:cxn modelId="{B16A6B83-10F2-4B9B-A300-85E783510CF7}" srcId="{E49EF424-9FE7-492F-B1D1-528E6C6CFAC4}" destId="{59E1D1DB-13E8-456E-89D6-2E841907F38C}" srcOrd="0" destOrd="0" parTransId="{326F3BA4-2FA8-43C0-BACA-4595D97B5CD4}" sibTransId="{38CD285D-156F-4065-BED7-7A3A2DCD680D}"/>
    <dgm:cxn modelId="{27311C85-089B-45B3-BE96-1495C9659CA0}" type="presOf" srcId="{0E819D4D-DA79-44F2-A65E-CCE860FBA82B}" destId="{A8D02839-F3FE-41D4-BDB0-48201BF0E400}" srcOrd="0" destOrd="0" presId="urn:microsoft.com/office/officeart/2005/8/layout/hList9"/>
    <dgm:cxn modelId="{9602D38F-8606-49E4-9D2D-4CE0A4C2F943}" srcId="{531C34FB-955B-4449-9DB4-650FC92D7FA8}" destId="{985AE70F-71FA-434E-883B-A749E618D130}" srcOrd="0" destOrd="0" parTransId="{BC9691B6-F07F-4D32-890F-8A9F63CF64E0}" sibTransId="{9D40799E-564B-4D09-9B41-E93978B31049}"/>
    <dgm:cxn modelId="{6FE6009C-20D5-46C3-9CCA-58400A5A9511}" type="presOf" srcId="{531C34FB-955B-4449-9DB4-650FC92D7FA8}" destId="{2617863F-6D97-4383-8389-1A97F0AB5226}" srcOrd="0" destOrd="0" presId="urn:microsoft.com/office/officeart/2005/8/layout/hList9"/>
    <dgm:cxn modelId="{3EF350A2-E769-4C43-BCDD-69C16B5C13B1}" type="presOf" srcId="{985AE70F-71FA-434E-883B-A749E618D130}" destId="{B1092AD5-A08D-47C4-AF73-879D68EC3AB1}" srcOrd="1" destOrd="0" presId="urn:microsoft.com/office/officeart/2005/8/layout/hList9"/>
    <dgm:cxn modelId="{4ACBE9B0-A5DE-4815-82D1-3B219294C823}" type="presOf" srcId="{0E819D4D-DA79-44F2-A65E-CCE860FBA82B}" destId="{E2BBC342-7ECF-49B7-8579-253C84DCC755}" srcOrd="1" destOrd="0" presId="urn:microsoft.com/office/officeart/2005/8/layout/hList9"/>
    <dgm:cxn modelId="{3A7A55B4-7A1E-40DA-9490-8F271BA30DC0}" type="presOf" srcId="{32A18964-6085-44F0-BE7C-6F05376D02AD}" destId="{A3E5498C-D666-4B9B-9C32-47C1E75012D2}" srcOrd="0" destOrd="0" presId="urn:microsoft.com/office/officeart/2005/8/layout/hList9"/>
    <dgm:cxn modelId="{7D173ACC-C41A-4F2B-B21F-0A8FDDC20E98}" type="presOf" srcId="{78B9CE57-3655-457F-9710-E3D59574DE0A}" destId="{935C5804-DEA6-4F51-A1EA-D69B216661AC}" srcOrd="0" destOrd="0" presId="urn:microsoft.com/office/officeart/2005/8/layout/hList9"/>
    <dgm:cxn modelId="{5273DADD-135A-4BB8-A17C-801E31A186A2}" type="presOf" srcId="{1F91A828-5215-4521-B122-FF8D30389493}" destId="{B7DED1E3-B021-4F5F-830A-C7D1844E54FA}" srcOrd="0" destOrd="0" presId="urn:microsoft.com/office/officeart/2005/8/layout/hList9"/>
    <dgm:cxn modelId="{E4EC7FE1-A8A0-4297-99BC-AB02ECFC6100}" srcId="{78B9CE57-3655-457F-9710-E3D59574DE0A}" destId="{32A18964-6085-44F0-BE7C-6F05376D02AD}" srcOrd="3" destOrd="0" parTransId="{327D2DDE-1F14-46CA-83B1-29CFB9590D90}" sibTransId="{13926A99-2A26-48A0-A984-627100D374E9}"/>
    <dgm:cxn modelId="{C533FAE2-B8DE-4772-A3FD-9A44735F90B8}" type="presOf" srcId="{8A31B1D7-C2CB-4D83-9BE4-DFE1B6C7E1CF}" destId="{9CC92EA9-F661-4CDC-AD85-92EE794F1D7A}" srcOrd="1" destOrd="0" presId="urn:microsoft.com/office/officeart/2005/8/layout/hList9"/>
    <dgm:cxn modelId="{C590C5E5-7E95-4B8E-A647-F31A0E9A97DA}" type="presOf" srcId="{A81EF3D5-4E7A-4831-BD13-2D2BE1F22FA8}" destId="{8B2108E4-7EAE-452D-88EA-E4D84E59B70A}" srcOrd="1" destOrd="0" presId="urn:microsoft.com/office/officeart/2005/8/layout/hList9"/>
    <dgm:cxn modelId="{38AB48FE-63E4-4852-A019-889768D01C4E}" srcId="{78B9CE57-3655-457F-9710-E3D59574DE0A}" destId="{C5FF69DB-A12F-4A2A-B51B-807D89C3898D}" srcOrd="1" destOrd="0" parTransId="{B2111A44-C143-428A-9464-4E4DA534FC66}" sibTransId="{E13080F5-9CE1-44C5-98B2-CB9139A17CB1}"/>
    <dgm:cxn modelId="{DB35B966-CD44-4B84-BFF7-398DAC360A6F}" type="presParOf" srcId="{935C5804-DEA6-4F51-A1EA-D69B216661AC}" destId="{6EA8D7D0-4FB0-452F-9507-9EB5FF168344}" srcOrd="0" destOrd="0" presId="urn:microsoft.com/office/officeart/2005/8/layout/hList9"/>
    <dgm:cxn modelId="{0B3673CC-B3F7-41D9-A01A-098EC2CE035E}" type="presParOf" srcId="{935C5804-DEA6-4F51-A1EA-D69B216661AC}" destId="{784509F4-F0A4-4D9E-B4FB-90EBF68D2B83}" srcOrd="1" destOrd="0" presId="urn:microsoft.com/office/officeart/2005/8/layout/hList9"/>
    <dgm:cxn modelId="{31AD1A5E-99CB-44CC-A96F-0BDF65CAAC32}" type="presParOf" srcId="{784509F4-F0A4-4D9E-B4FB-90EBF68D2B83}" destId="{1EB2EE00-F0DE-4D71-8F50-F8732183CCE1}" srcOrd="0" destOrd="0" presId="urn:microsoft.com/office/officeart/2005/8/layout/hList9"/>
    <dgm:cxn modelId="{AD44D213-D8D3-4D34-94B8-9981C6EABB27}" type="presParOf" srcId="{784509F4-F0A4-4D9E-B4FB-90EBF68D2B83}" destId="{64856EE9-8507-4A1F-BBEA-39ECB50CE2F1}" srcOrd="1" destOrd="0" presId="urn:microsoft.com/office/officeart/2005/8/layout/hList9"/>
    <dgm:cxn modelId="{6162D025-B918-4E8E-852B-11F4B7BFA913}" type="presParOf" srcId="{64856EE9-8507-4A1F-BBEA-39ECB50CE2F1}" destId="{CF552AA3-BD67-4C27-B734-5924499F1D12}" srcOrd="0" destOrd="0" presId="urn:microsoft.com/office/officeart/2005/8/layout/hList9"/>
    <dgm:cxn modelId="{2FCDCE2D-09F6-4AF5-8386-638E8A11EF83}" type="presParOf" srcId="{64856EE9-8507-4A1F-BBEA-39ECB50CE2F1}" destId="{BFD44A70-C052-40EF-BDB6-03D5D8395425}" srcOrd="1" destOrd="0" presId="urn:microsoft.com/office/officeart/2005/8/layout/hList9"/>
    <dgm:cxn modelId="{E019DA57-0326-4459-873D-488C19F5499A}" type="presParOf" srcId="{935C5804-DEA6-4F51-A1EA-D69B216661AC}" destId="{598ACF51-5256-4AD5-B0B6-0EC0D7D4DBDC}" srcOrd="2" destOrd="0" presId="urn:microsoft.com/office/officeart/2005/8/layout/hList9"/>
    <dgm:cxn modelId="{C370A402-0BB9-4307-904E-4169F7BD5334}" type="presParOf" srcId="{935C5804-DEA6-4F51-A1EA-D69B216661AC}" destId="{F19AA821-F697-4313-BC4A-918820664FF2}" srcOrd="3" destOrd="0" presId="urn:microsoft.com/office/officeart/2005/8/layout/hList9"/>
    <dgm:cxn modelId="{8FACBCCE-11E2-4136-8D55-F0C8535FB5D4}" type="presParOf" srcId="{935C5804-DEA6-4F51-A1EA-D69B216661AC}" destId="{4ABE8598-397B-4A8B-82C1-17D583E992A4}" srcOrd="4" destOrd="0" presId="urn:microsoft.com/office/officeart/2005/8/layout/hList9"/>
    <dgm:cxn modelId="{03691DDE-E595-4134-B0A5-59EAD7BAA7D6}" type="presParOf" srcId="{935C5804-DEA6-4F51-A1EA-D69B216661AC}" destId="{931D04A0-C3CC-499F-AD86-ED550C74897B}" srcOrd="5" destOrd="0" presId="urn:microsoft.com/office/officeart/2005/8/layout/hList9"/>
    <dgm:cxn modelId="{3A5466B2-E784-4666-AAD7-2C5F13846609}" type="presParOf" srcId="{935C5804-DEA6-4F51-A1EA-D69B216661AC}" destId="{DC27436D-B3B5-499F-8854-632D6428484B}" srcOrd="6" destOrd="0" presId="urn:microsoft.com/office/officeart/2005/8/layout/hList9"/>
    <dgm:cxn modelId="{8D8433C0-AB61-440E-BD22-881C535CDEF0}" type="presParOf" srcId="{DC27436D-B3B5-499F-8854-632D6428484B}" destId="{8A0BC917-0DDE-43FC-93F5-9BA21E6D9A4E}" srcOrd="0" destOrd="0" presId="urn:microsoft.com/office/officeart/2005/8/layout/hList9"/>
    <dgm:cxn modelId="{A66413F3-F9BF-415F-A209-BD44989852D1}" type="presParOf" srcId="{DC27436D-B3B5-499F-8854-632D6428484B}" destId="{F79B13D4-634E-448F-AFF4-7CAC8B13970A}" srcOrd="1" destOrd="0" presId="urn:microsoft.com/office/officeart/2005/8/layout/hList9"/>
    <dgm:cxn modelId="{69E1B180-02BA-4A50-B84B-875F777619D9}" type="presParOf" srcId="{F79B13D4-634E-448F-AFF4-7CAC8B13970A}" destId="{A8D02839-F3FE-41D4-BDB0-48201BF0E400}" srcOrd="0" destOrd="0" presId="urn:microsoft.com/office/officeart/2005/8/layout/hList9"/>
    <dgm:cxn modelId="{5AB06ED0-CBA1-4AE0-9F20-8795D19A56FA}" type="presParOf" srcId="{F79B13D4-634E-448F-AFF4-7CAC8B13970A}" destId="{E2BBC342-7ECF-49B7-8579-253C84DCC755}" srcOrd="1" destOrd="0" presId="urn:microsoft.com/office/officeart/2005/8/layout/hList9"/>
    <dgm:cxn modelId="{2A593C73-9940-4ACE-AA45-87F215014E13}" type="presParOf" srcId="{935C5804-DEA6-4F51-A1EA-D69B216661AC}" destId="{051EC726-5C76-4715-A885-A7CD08DF5EFA}" srcOrd="7" destOrd="0" presId="urn:microsoft.com/office/officeart/2005/8/layout/hList9"/>
    <dgm:cxn modelId="{26DF1326-3E26-4A84-90FF-24088D179870}" type="presParOf" srcId="{935C5804-DEA6-4F51-A1EA-D69B216661AC}" destId="{FC4C69A9-1B0F-414A-8362-711B553D42D3}" srcOrd="8" destOrd="0" presId="urn:microsoft.com/office/officeart/2005/8/layout/hList9"/>
    <dgm:cxn modelId="{B142AF75-AD0F-4BAD-A358-20DE35F03595}" type="presParOf" srcId="{935C5804-DEA6-4F51-A1EA-D69B216661AC}" destId="{EE0C9A92-AF85-418F-90F6-A9F940433134}" srcOrd="9" destOrd="0" presId="urn:microsoft.com/office/officeart/2005/8/layout/hList9"/>
    <dgm:cxn modelId="{C4AD9650-7A2E-41F8-B5F1-B79407F102A9}" type="presParOf" srcId="{935C5804-DEA6-4F51-A1EA-D69B216661AC}" destId="{A8328234-8E76-4F24-A1D5-D1F00D59F564}" srcOrd="10" destOrd="0" presId="urn:microsoft.com/office/officeart/2005/8/layout/hList9"/>
    <dgm:cxn modelId="{FFBB1B5A-D0BD-43F4-9263-1D40AEF66937}" type="presParOf" srcId="{935C5804-DEA6-4F51-A1EA-D69B216661AC}" destId="{5D9026AE-AF08-42FF-ABF6-9BE08EA3C670}" srcOrd="11" destOrd="0" presId="urn:microsoft.com/office/officeart/2005/8/layout/hList9"/>
    <dgm:cxn modelId="{297A6E4C-D845-4F07-9FC0-3F80A5A9801C}" type="presParOf" srcId="{5D9026AE-AF08-42FF-ABF6-9BE08EA3C670}" destId="{150FAE51-84D4-4D5C-A6DB-C89A9323C723}" srcOrd="0" destOrd="0" presId="urn:microsoft.com/office/officeart/2005/8/layout/hList9"/>
    <dgm:cxn modelId="{F325D2A2-2492-4AF5-B0D3-636DF251C7CA}" type="presParOf" srcId="{5D9026AE-AF08-42FF-ABF6-9BE08EA3C670}" destId="{7328E773-014E-44C6-900A-DC8E1E30CAF8}" srcOrd="1" destOrd="0" presId="urn:microsoft.com/office/officeart/2005/8/layout/hList9"/>
    <dgm:cxn modelId="{42977AD2-780B-4CBE-821C-F8BDD13746F8}" type="presParOf" srcId="{7328E773-014E-44C6-900A-DC8E1E30CAF8}" destId="{4031128A-3C15-4C28-A5AE-C0E721D56EF7}" srcOrd="0" destOrd="0" presId="urn:microsoft.com/office/officeart/2005/8/layout/hList9"/>
    <dgm:cxn modelId="{A0780E6F-A267-4428-B253-BCC2C4958C0C}" type="presParOf" srcId="{7328E773-014E-44C6-900A-DC8E1E30CAF8}" destId="{8B2108E4-7EAE-452D-88EA-E4D84E59B70A}" srcOrd="1" destOrd="0" presId="urn:microsoft.com/office/officeart/2005/8/layout/hList9"/>
    <dgm:cxn modelId="{93A6298E-8343-4C19-92C3-A39E50867129}" type="presParOf" srcId="{935C5804-DEA6-4F51-A1EA-D69B216661AC}" destId="{651AF5B3-5D9D-4678-8EBE-19F1001DA145}" srcOrd="12" destOrd="0" presId="urn:microsoft.com/office/officeart/2005/8/layout/hList9"/>
    <dgm:cxn modelId="{5570FCF9-BFDC-475A-8A0B-01F8FAD02F2E}" type="presParOf" srcId="{935C5804-DEA6-4F51-A1EA-D69B216661AC}" destId="{B7DED1E3-B021-4F5F-830A-C7D1844E54FA}" srcOrd="13" destOrd="0" presId="urn:microsoft.com/office/officeart/2005/8/layout/hList9"/>
    <dgm:cxn modelId="{99A2C6F8-6B2C-4718-A259-C3DE1F7731E3}" type="presParOf" srcId="{935C5804-DEA6-4F51-A1EA-D69B216661AC}" destId="{E0E1C7D0-65EF-4E67-A859-84BA7153E458}" srcOrd="14" destOrd="0" presId="urn:microsoft.com/office/officeart/2005/8/layout/hList9"/>
    <dgm:cxn modelId="{11276A78-566E-4CD2-8136-49B353FE43EA}" type="presParOf" srcId="{935C5804-DEA6-4F51-A1EA-D69B216661AC}" destId="{A1129FD7-BD43-487B-86A3-CC0200E54A42}" srcOrd="15" destOrd="0" presId="urn:microsoft.com/office/officeart/2005/8/layout/hList9"/>
    <dgm:cxn modelId="{A9820DC1-3DCF-431C-AAF3-165DF28F2C8E}" type="presParOf" srcId="{935C5804-DEA6-4F51-A1EA-D69B216661AC}" destId="{B2D87ADB-048E-4054-9862-FD4D04B01D67}" srcOrd="16" destOrd="0" presId="urn:microsoft.com/office/officeart/2005/8/layout/hList9"/>
    <dgm:cxn modelId="{5C8B244C-7E0D-4848-912C-4A4908180869}" type="presParOf" srcId="{B2D87ADB-048E-4054-9862-FD4D04B01D67}" destId="{C0D966E8-EC37-4D56-B615-9EE31DE9A21C}" srcOrd="0" destOrd="0" presId="urn:microsoft.com/office/officeart/2005/8/layout/hList9"/>
    <dgm:cxn modelId="{DAF60B40-5DBE-4EF2-9D73-FAD1737EEC31}" type="presParOf" srcId="{B2D87ADB-048E-4054-9862-FD4D04B01D67}" destId="{E1943D17-F52A-422D-824B-E4492A8F986D}" srcOrd="1" destOrd="0" presId="urn:microsoft.com/office/officeart/2005/8/layout/hList9"/>
    <dgm:cxn modelId="{8481BB50-1A9B-40D7-86E0-0FBF4D106400}" type="presParOf" srcId="{E1943D17-F52A-422D-824B-E4492A8F986D}" destId="{88529EBE-EE97-4E45-9D7C-25C04700CB8C}" srcOrd="0" destOrd="0" presId="urn:microsoft.com/office/officeart/2005/8/layout/hList9"/>
    <dgm:cxn modelId="{71854E98-75DB-4BEB-A9F9-AB55CAE1F554}" type="presParOf" srcId="{E1943D17-F52A-422D-824B-E4492A8F986D}" destId="{9CC92EA9-F661-4CDC-AD85-92EE794F1D7A}" srcOrd="1" destOrd="0" presId="urn:microsoft.com/office/officeart/2005/8/layout/hList9"/>
    <dgm:cxn modelId="{937710F1-56FD-4A56-B443-4538BEC52E3F}" type="presParOf" srcId="{935C5804-DEA6-4F51-A1EA-D69B216661AC}" destId="{6170D9B7-AD1D-4790-BCC0-AF85A8222072}" srcOrd="17" destOrd="0" presId="urn:microsoft.com/office/officeart/2005/8/layout/hList9"/>
    <dgm:cxn modelId="{3DA3C2D9-A30A-413C-A932-35398F5C3DA3}" type="presParOf" srcId="{935C5804-DEA6-4F51-A1EA-D69B216661AC}" destId="{A3E5498C-D666-4B9B-9C32-47C1E75012D2}" srcOrd="18" destOrd="0" presId="urn:microsoft.com/office/officeart/2005/8/layout/hList9"/>
    <dgm:cxn modelId="{4969F52C-6F7E-4010-AB39-F1B053532A7A}" type="presParOf" srcId="{935C5804-DEA6-4F51-A1EA-D69B216661AC}" destId="{EBA2894A-A985-48D0-A652-F534534BA6E6}" srcOrd="19" destOrd="0" presId="urn:microsoft.com/office/officeart/2005/8/layout/hList9"/>
    <dgm:cxn modelId="{43CD1271-A8EC-4C35-AC53-006EBFBE9920}" type="presParOf" srcId="{935C5804-DEA6-4F51-A1EA-D69B216661AC}" destId="{5519F093-DE14-45B0-8445-B453C44F1D84}" srcOrd="20" destOrd="0" presId="urn:microsoft.com/office/officeart/2005/8/layout/hList9"/>
    <dgm:cxn modelId="{0832FDBB-77CE-4308-9F7E-38995A466125}" type="presParOf" srcId="{935C5804-DEA6-4F51-A1EA-D69B216661AC}" destId="{4733E1DA-316C-4152-B774-F11506B5EAEF}" srcOrd="21" destOrd="0" presId="urn:microsoft.com/office/officeart/2005/8/layout/hList9"/>
    <dgm:cxn modelId="{D7F8E870-DA1E-446D-BC73-2A13599EAB54}" type="presParOf" srcId="{4733E1DA-316C-4152-B774-F11506B5EAEF}" destId="{98E82844-329C-4571-A66B-140CDA29BCEB}" srcOrd="0" destOrd="0" presId="urn:microsoft.com/office/officeart/2005/8/layout/hList9"/>
    <dgm:cxn modelId="{CF53D63D-C3FF-4E8D-880D-D8A0E0B2F3DB}" type="presParOf" srcId="{4733E1DA-316C-4152-B774-F11506B5EAEF}" destId="{7531840A-18BA-4A3D-8EBC-2EC0265D02F5}" srcOrd="1" destOrd="0" presId="urn:microsoft.com/office/officeart/2005/8/layout/hList9"/>
    <dgm:cxn modelId="{34DC373C-0C0C-4241-B06B-7D44F0C09256}" type="presParOf" srcId="{7531840A-18BA-4A3D-8EBC-2EC0265D02F5}" destId="{165697E9-3E11-41F8-BA95-462FD8A0D545}" srcOrd="0" destOrd="0" presId="urn:microsoft.com/office/officeart/2005/8/layout/hList9"/>
    <dgm:cxn modelId="{E3FF48FB-B269-4B6C-A51A-65015E11E4F5}" type="presParOf" srcId="{7531840A-18BA-4A3D-8EBC-2EC0265D02F5}" destId="{B1092AD5-A08D-47C4-AF73-879D68EC3AB1}" srcOrd="1" destOrd="0" presId="urn:microsoft.com/office/officeart/2005/8/layout/hList9"/>
    <dgm:cxn modelId="{3B134198-EEBB-440C-AD41-1674A8FE7D56}" type="presParOf" srcId="{935C5804-DEA6-4F51-A1EA-D69B216661AC}" destId="{F43ABCF7-C0C0-4B2D-A8EC-846A4A5E777A}" srcOrd="22" destOrd="0" presId="urn:microsoft.com/office/officeart/2005/8/layout/hList9"/>
    <dgm:cxn modelId="{A811CACF-0CA8-427B-81B6-1370636E3130}" type="presParOf" srcId="{935C5804-DEA6-4F51-A1EA-D69B216661AC}" destId="{2617863F-6D97-4383-8389-1A97F0AB5226}" srcOrd="2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B9CE57-3655-457F-9710-E3D59574DE0A}" type="doc">
      <dgm:prSet loTypeId="urn:microsoft.com/office/officeart/2005/8/layout/hList9" loCatId="list" qsTypeId="urn:microsoft.com/office/officeart/2005/8/quickstyle/simple1" qsCatId="simple" csTypeId="urn:microsoft.com/office/officeart/2005/8/colors/accent2_2" csCatId="accent2" phldr="1"/>
      <dgm:spPr/>
      <dgm:t>
        <a:bodyPr/>
        <a:lstStyle/>
        <a:p>
          <a:endParaRPr lang="en-GB"/>
        </a:p>
      </dgm:t>
    </dgm:pt>
    <dgm:pt modelId="{E49EF424-9FE7-492F-B1D1-528E6C6CFAC4}">
      <dgm:prSet phldrT="[Text]"/>
      <dgm:spPr/>
      <dgm:t>
        <a:bodyPr/>
        <a:lstStyle/>
        <a:p>
          <a:r>
            <a:rPr lang="en-GB">
              <a:latin typeface="Trebuchet MS" panose="020B0603020202020204"/>
            </a:rPr>
            <a:t>153</a:t>
          </a:r>
          <a:endParaRPr lang="en-GB"/>
        </a:p>
      </dgm:t>
    </dgm:pt>
    <dgm:pt modelId="{675E4C1C-74F6-48EB-96A8-3DC506038331}" type="parTrans" cxnId="{B5D3C058-F367-4735-87D5-E17E229B6BB7}">
      <dgm:prSet/>
      <dgm:spPr/>
      <dgm:t>
        <a:bodyPr/>
        <a:lstStyle/>
        <a:p>
          <a:endParaRPr lang="en-GB"/>
        </a:p>
      </dgm:t>
    </dgm:pt>
    <dgm:pt modelId="{9A60A728-0708-4DED-AFE7-5685248C385A}" type="sibTrans" cxnId="{B5D3C058-F367-4735-87D5-E17E229B6BB7}">
      <dgm:prSet/>
      <dgm:spPr/>
      <dgm:t>
        <a:bodyPr/>
        <a:lstStyle/>
        <a:p>
          <a:endParaRPr lang="en-GB"/>
        </a:p>
      </dgm:t>
    </dgm:pt>
    <dgm:pt modelId="{59E1D1DB-13E8-456E-89D6-2E841907F38C}">
      <dgm:prSet phldrT="[Text]"/>
      <dgm:spPr/>
      <dgm:t>
        <a:bodyPr/>
        <a:lstStyle/>
        <a:p>
          <a:r>
            <a:rPr lang="en-GB"/>
            <a:t>Member forums</a:t>
          </a:r>
        </a:p>
      </dgm:t>
    </dgm:pt>
    <dgm:pt modelId="{326F3BA4-2FA8-43C0-BACA-4595D97B5CD4}" type="parTrans" cxnId="{B16A6B83-10F2-4B9B-A300-85E783510CF7}">
      <dgm:prSet/>
      <dgm:spPr/>
      <dgm:t>
        <a:bodyPr/>
        <a:lstStyle/>
        <a:p>
          <a:endParaRPr lang="en-GB"/>
        </a:p>
      </dgm:t>
    </dgm:pt>
    <dgm:pt modelId="{38CD285D-156F-4065-BED7-7A3A2DCD680D}" type="sibTrans" cxnId="{B16A6B83-10F2-4B9B-A300-85E783510CF7}">
      <dgm:prSet/>
      <dgm:spPr/>
      <dgm:t>
        <a:bodyPr/>
        <a:lstStyle/>
        <a:p>
          <a:endParaRPr lang="en-GB"/>
        </a:p>
      </dgm:t>
    </dgm:pt>
    <dgm:pt modelId="{C5FF69DB-A12F-4A2A-B51B-807D89C3898D}">
      <dgm:prSet phldrT="[Text]"/>
      <dgm:spPr/>
      <dgm:t>
        <a:bodyPr/>
        <a:lstStyle/>
        <a:p>
          <a:r>
            <a:rPr lang="en-GB">
              <a:latin typeface="Trebuchet MS" panose="020B0603020202020204"/>
            </a:rPr>
            <a:t>154,950</a:t>
          </a:r>
          <a:endParaRPr lang="en-GB"/>
        </a:p>
      </dgm:t>
    </dgm:pt>
    <dgm:pt modelId="{B2111A44-C143-428A-9464-4E4DA534FC66}" type="parTrans" cxnId="{38AB48FE-63E4-4852-A019-889768D01C4E}">
      <dgm:prSet/>
      <dgm:spPr/>
      <dgm:t>
        <a:bodyPr/>
        <a:lstStyle/>
        <a:p>
          <a:endParaRPr lang="en-GB"/>
        </a:p>
      </dgm:t>
    </dgm:pt>
    <dgm:pt modelId="{E13080F5-9CE1-44C5-98B2-CB9139A17CB1}" type="sibTrans" cxnId="{38AB48FE-63E4-4852-A019-889768D01C4E}">
      <dgm:prSet/>
      <dgm:spPr/>
      <dgm:t>
        <a:bodyPr/>
        <a:lstStyle/>
        <a:p>
          <a:endParaRPr lang="en-GB"/>
        </a:p>
      </dgm:t>
    </dgm:pt>
    <dgm:pt modelId="{0E819D4D-DA79-44F2-A65E-CCE860FBA82B}">
      <dgm:prSet phldrT="[Text]"/>
      <dgm:spPr/>
      <dgm:t>
        <a:bodyPr/>
        <a:lstStyle/>
        <a:p>
          <a:r>
            <a:rPr lang="en-GB"/>
            <a:t>Parent Carers</a:t>
          </a:r>
        </a:p>
      </dgm:t>
    </dgm:pt>
    <dgm:pt modelId="{0BAB3706-7A3B-42F0-A726-3AF52F4DA22D}" type="parTrans" cxnId="{C8A35C62-EEDC-4FAF-BED1-CB1D1077E5F1}">
      <dgm:prSet/>
      <dgm:spPr/>
      <dgm:t>
        <a:bodyPr/>
        <a:lstStyle/>
        <a:p>
          <a:endParaRPr lang="en-GB"/>
        </a:p>
      </dgm:t>
    </dgm:pt>
    <dgm:pt modelId="{0CBFDC82-7F18-4AC1-9E1B-E6E3BF8574F2}" type="sibTrans" cxnId="{C8A35C62-EEDC-4FAF-BED1-CB1D1077E5F1}">
      <dgm:prSet/>
      <dgm:spPr/>
      <dgm:t>
        <a:bodyPr/>
        <a:lstStyle/>
        <a:p>
          <a:endParaRPr lang="en-GB"/>
        </a:p>
      </dgm:t>
    </dgm:pt>
    <dgm:pt modelId="{935C5804-DEA6-4F51-A1EA-D69B216661AC}" type="pres">
      <dgm:prSet presAssocID="{78B9CE57-3655-457F-9710-E3D59574DE0A}" presName="list" presStyleCnt="0">
        <dgm:presLayoutVars>
          <dgm:dir/>
          <dgm:animLvl val="lvl"/>
        </dgm:presLayoutVars>
      </dgm:prSet>
      <dgm:spPr/>
    </dgm:pt>
    <dgm:pt modelId="{6EA8D7D0-4FB0-452F-9507-9EB5FF168344}" type="pres">
      <dgm:prSet presAssocID="{E49EF424-9FE7-492F-B1D1-528E6C6CFAC4}" presName="posSpace" presStyleCnt="0"/>
      <dgm:spPr/>
    </dgm:pt>
    <dgm:pt modelId="{784509F4-F0A4-4D9E-B4FB-90EBF68D2B83}" type="pres">
      <dgm:prSet presAssocID="{E49EF424-9FE7-492F-B1D1-528E6C6CFAC4}" presName="vertFlow" presStyleCnt="0"/>
      <dgm:spPr/>
    </dgm:pt>
    <dgm:pt modelId="{1EB2EE00-F0DE-4D71-8F50-F8732183CCE1}" type="pres">
      <dgm:prSet presAssocID="{E49EF424-9FE7-492F-B1D1-528E6C6CFAC4}" presName="topSpace" presStyleCnt="0"/>
      <dgm:spPr/>
    </dgm:pt>
    <dgm:pt modelId="{64856EE9-8507-4A1F-BBEA-39ECB50CE2F1}" type="pres">
      <dgm:prSet presAssocID="{E49EF424-9FE7-492F-B1D1-528E6C6CFAC4}" presName="firstComp" presStyleCnt="0"/>
      <dgm:spPr/>
    </dgm:pt>
    <dgm:pt modelId="{CF552AA3-BD67-4C27-B734-5924499F1D12}" type="pres">
      <dgm:prSet presAssocID="{E49EF424-9FE7-492F-B1D1-528E6C6CFAC4}" presName="firstChild" presStyleLbl="bgAccFollowNode1" presStyleIdx="0" presStyleCnt="2"/>
      <dgm:spPr/>
    </dgm:pt>
    <dgm:pt modelId="{BFD44A70-C052-40EF-BDB6-03D5D8395425}" type="pres">
      <dgm:prSet presAssocID="{E49EF424-9FE7-492F-B1D1-528E6C6CFAC4}" presName="firstChildTx" presStyleLbl="bgAccFollowNode1" presStyleIdx="0" presStyleCnt="2">
        <dgm:presLayoutVars>
          <dgm:bulletEnabled val="1"/>
        </dgm:presLayoutVars>
      </dgm:prSet>
      <dgm:spPr/>
    </dgm:pt>
    <dgm:pt modelId="{598ACF51-5256-4AD5-B0B6-0EC0D7D4DBDC}" type="pres">
      <dgm:prSet presAssocID="{E49EF424-9FE7-492F-B1D1-528E6C6CFAC4}" presName="negSpace" presStyleCnt="0"/>
      <dgm:spPr/>
    </dgm:pt>
    <dgm:pt modelId="{F19AA821-F697-4313-BC4A-918820664FF2}" type="pres">
      <dgm:prSet presAssocID="{E49EF424-9FE7-492F-B1D1-528E6C6CFAC4}" presName="circle" presStyleLbl="node1" presStyleIdx="0" presStyleCnt="2"/>
      <dgm:spPr/>
    </dgm:pt>
    <dgm:pt modelId="{4ABE8598-397B-4A8B-82C1-17D583E992A4}" type="pres">
      <dgm:prSet presAssocID="{9A60A728-0708-4DED-AFE7-5685248C385A}" presName="transSpace" presStyleCnt="0"/>
      <dgm:spPr/>
    </dgm:pt>
    <dgm:pt modelId="{931D04A0-C3CC-499F-AD86-ED550C74897B}" type="pres">
      <dgm:prSet presAssocID="{C5FF69DB-A12F-4A2A-B51B-807D89C3898D}" presName="posSpace" presStyleCnt="0"/>
      <dgm:spPr/>
    </dgm:pt>
    <dgm:pt modelId="{DC27436D-B3B5-499F-8854-632D6428484B}" type="pres">
      <dgm:prSet presAssocID="{C5FF69DB-A12F-4A2A-B51B-807D89C3898D}" presName="vertFlow" presStyleCnt="0"/>
      <dgm:spPr/>
    </dgm:pt>
    <dgm:pt modelId="{8A0BC917-0DDE-43FC-93F5-9BA21E6D9A4E}" type="pres">
      <dgm:prSet presAssocID="{C5FF69DB-A12F-4A2A-B51B-807D89C3898D}" presName="topSpace" presStyleCnt="0"/>
      <dgm:spPr/>
    </dgm:pt>
    <dgm:pt modelId="{F79B13D4-634E-448F-AFF4-7CAC8B13970A}" type="pres">
      <dgm:prSet presAssocID="{C5FF69DB-A12F-4A2A-B51B-807D89C3898D}" presName="firstComp" presStyleCnt="0"/>
      <dgm:spPr/>
    </dgm:pt>
    <dgm:pt modelId="{A8D02839-F3FE-41D4-BDB0-48201BF0E400}" type="pres">
      <dgm:prSet presAssocID="{C5FF69DB-A12F-4A2A-B51B-807D89C3898D}" presName="firstChild" presStyleLbl="bgAccFollowNode1" presStyleIdx="1" presStyleCnt="2"/>
      <dgm:spPr/>
    </dgm:pt>
    <dgm:pt modelId="{E2BBC342-7ECF-49B7-8579-253C84DCC755}" type="pres">
      <dgm:prSet presAssocID="{C5FF69DB-A12F-4A2A-B51B-807D89C3898D}" presName="firstChildTx" presStyleLbl="bgAccFollowNode1" presStyleIdx="1" presStyleCnt="2">
        <dgm:presLayoutVars>
          <dgm:bulletEnabled val="1"/>
        </dgm:presLayoutVars>
      </dgm:prSet>
      <dgm:spPr/>
    </dgm:pt>
    <dgm:pt modelId="{051EC726-5C76-4715-A885-A7CD08DF5EFA}" type="pres">
      <dgm:prSet presAssocID="{C5FF69DB-A12F-4A2A-B51B-807D89C3898D}" presName="negSpace" presStyleCnt="0"/>
      <dgm:spPr/>
    </dgm:pt>
    <dgm:pt modelId="{FC4C69A9-1B0F-414A-8362-711B553D42D3}" type="pres">
      <dgm:prSet presAssocID="{C5FF69DB-A12F-4A2A-B51B-807D89C3898D}" presName="circle" presStyleLbl="node1" presStyleIdx="1" presStyleCnt="2"/>
      <dgm:spPr/>
    </dgm:pt>
  </dgm:ptLst>
  <dgm:cxnLst>
    <dgm:cxn modelId="{54455F39-31FB-4F5E-9F9D-6DF16460F3FF}" type="presOf" srcId="{59E1D1DB-13E8-456E-89D6-2E841907F38C}" destId="{BFD44A70-C052-40EF-BDB6-03D5D8395425}" srcOrd="1" destOrd="0" presId="urn:microsoft.com/office/officeart/2005/8/layout/hList9"/>
    <dgm:cxn modelId="{C8A35C62-EEDC-4FAF-BED1-CB1D1077E5F1}" srcId="{C5FF69DB-A12F-4A2A-B51B-807D89C3898D}" destId="{0E819D4D-DA79-44F2-A65E-CCE860FBA82B}" srcOrd="0" destOrd="0" parTransId="{0BAB3706-7A3B-42F0-A726-3AF52F4DA22D}" sibTransId="{0CBFDC82-7F18-4AC1-9E1B-E6E3BF8574F2}"/>
    <dgm:cxn modelId="{3FE92F66-FA4E-488E-9010-E33661205BA9}" type="presOf" srcId="{59E1D1DB-13E8-456E-89D6-2E841907F38C}" destId="{CF552AA3-BD67-4C27-B734-5924499F1D12}" srcOrd="0" destOrd="0" presId="urn:microsoft.com/office/officeart/2005/8/layout/hList9"/>
    <dgm:cxn modelId="{AE1E8A46-E0A2-4101-A4B9-B5A361FFAA08}" type="presOf" srcId="{C5FF69DB-A12F-4A2A-B51B-807D89C3898D}" destId="{FC4C69A9-1B0F-414A-8362-711B553D42D3}" srcOrd="0" destOrd="0" presId="urn:microsoft.com/office/officeart/2005/8/layout/hList9"/>
    <dgm:cxn modelId="{B5D3C058-F367-4735-87D5-E17E229B6BB7}" srcId="{78B9CE57-3655-457F-9710-E3D59574DE0A}" destId="{E49EF424-9FE7-492F-B1D1-528E6C6CFAC4}" srcOrd="0" destOrd="0" parTransId="{675E4C1C-74F6-48EB-96A8-3DC506038331}" sibTransId="{9A60A728-0708-4DED-AFE7-5685248C385A}"/>
    <dgm:cxn modelId="{3C7EA37F-3ACE-4EF5-83E1-90CBDADAC16D}" type="presOf" srcId="{E49EF424-9FE7-492F-B1D1-528E6C6CFAC4}" destId="{F19AA821-F697-4313-BC4A-918820664FF2}" srcOrd="0" destOrd="0" presId="urn:microsoft.com/office/officeart/2005/8/layout/hList9"/>
    <dgm:cxn modelId="{B16A6B83-10F2-4B9B-A300-85E783510CF7}" srcId="{E49EF424-9FE7-492F-B1D1-528E6C6CFAC4}" destId="{59E1D1DB-13E8-456E-89D6-2E841907F38C}" srcOrd="0" destOrd="0" parTransId="{326F3BA4-2FA8-43C0-BACA-4595D97B5CD4}" sibTransId="{38CD285D-156F-4065-BED7-7A3A2DCD680D}"/>
    <dgm:cxn modelId="{27311C85-089B-45B3-BE96-1495C9659CA0}" type="presOf" srcId="{0E819D4D-DA79-44F2-A65E-CCE860FBA82B}" destId="{A8D02839-F3FE-41D4-BDB0-48201BF0E400}" srcOrd="0" destOrd="0" presId="urn:microsoft.com/office/officeart/2005/8/layout/hList9"/>
    <dgm:cxn modelId="{4ACBE9B0-A5DE-4815-82D1-3B219294C823}" type="presOf" srcId="{0E819D4D-DA79-44F2-A65E-CCE860FBA82B}" destId="{E2BBC342-7ECF-49B7-8579-253C84DCC755}" srcOrd="1" destOrd="0" presId="urn:microsoft.com/office/officeart/2005/8/layout/hList9"/>
    <dgm:cxn modelId="{7D173ACC-C41A-4F2B-B21F-0A8FDDC20E98}" type="presOf" srcId="{78B9CE57-3655-457F-9710-E3D59574DE0A}" destId="{935C5804-DEA6-4F51-A1EA-D69B216661AC}" srcOrd="0" destOrd="0" presId="urn:microsoft.com/office/officeart/2005/8/layout/hList9"/>
    <dgm:cxn modelId="{38AB48FE-63E4-4852-A019-889768D01C4E}" srcId="{78B9CE57-3655-457F-9710-E3D59574DE0A}" destId="{C5FF69DB-A12F-4A2A-B51B-807D89C3898D}" srcOrd="1" destOrd="0" parTransId="{B2111A44-C143-428A-9464-4E4DA534FC66}" sibTransId="{E13080F5-9CE1-44C5-98B2-CB9139A17CB1}"/>
    <dgm:cxn modelId="{DB35B966-CD44-4B84-BFF7-398DAC360A6F}" type="presParOf" srcId="{935C5804-DEA6-4F51-A1EA-D69B216661AC}" destId="{6EA8D7D0-4FB0-452F-9507-9EB5FF168344}" srcOrd="0" destOrd="0" presId="urn:microsoft.com/office/officeart/2005/8/layout/hList9"/>
    <dgm:cxn modelId="{0B3673CC-B3F7-41D9-A01A-098EC2CE035E}" type="presParOf" srcId="{935C5804-DEA6-4F51-A1EA-D69B216661AC}" destId="{784509F4-F0A4-4D9E-B4FB-90EBF68D2B83}" srcOrd="1" destOrd="0" presId="urn:microsoft.com/office/officeart/2005/8/layout/hList9"/>
    <dgm:cxn modelId="{31AD1A5E-99CB-44CC-A96F-0BDF65CAAC32}" type="presParOf" srcId="{784509F4-F0A4-4D9E-B4FB-90EBF68D2B83}" destId="{1EB2EE00-F0DE-4D71-8F50-F8732183CCE1}" srcOrd="0" destOrd="0" presId="urn:microsoft.com/office/officeart/2005/8/layout/hList9"/>
    <dgm:cxn modelId="{AD44D213-D8D3-4D34-94B8-9981C6EABB27}" type="presParOf" srcId="{784509F4-F0A4-4D9E-B4FB-90EBF68D2B83}" destId="{64856EE9-8507-4A1F-BBEA-39ECB50CE2F1}" srcOrd="1" destOrd="0" presId="urn:microsoft.com/office/officeart/2005/8/layout/hList9"/>
    <dgm:cxn modelId="{6162D025-B918-4E8E-852B-11F4B7BFA913}" type="presParOf" srcId="{64856EE9-8507-4A1F-BBEA-39ECB50CE2F1}" destId="{CF552AA3-BD67-4C27-B734-5924499F1D12}" srcOrd="0" destOrd="0" presId="urn:microsoft.com/office/officeart/2005/8/layout/hList9"/>
    <dgm:cxn modelId="{2FCDCE2D-09F6-4AF5-8386-638E8A11EF83}" type="presParOf" srcId="{64856EE9-8507-4A1F-BBEA-39ECB50CE2F1}" destId="{BFD44A70-C052-40EF-BDB6-03D5D8395425}" srcOrd="1" destOrd="0" presId="urn:microsoft.com/office/officeart/2005/8/layout/hList9"/>
    <dgm:cxn modelId="{E019DA57-0326-4459-873D-488C19F5499A}" type="presParOf" srcId="{935C5804-DEA6-4F51-A1EA-D69B216661AC}" destId="{598ACF51-5256-4AD5-B0B6-0EC0D7D4DBDC}" srcOrd="2" destOrd="0" presId="urn:microsoft.com/office/officeart/2005/8/layout/hList9"/>
    <dgm:cxn modelId="{C370A402-0BB9-4307-904E-4169F7BD5334}" type="presParOf" srcId="{935C5804-DEA6-4F51-A1EA-D69B216661AC}" destId="{F19AA821-F697-4313-BC4A-918820664FF2}" srcOrd="3" destOrd="0" presId="urn:microsoft.com/office/officeart/2005/8/layout/hList9"/>
    <dgm:cxn modelId="{8FACBCCE-11E2-4136-8D55-F0C8535FB5D4}" type="presParOf" srcId="{935C5804-DEA6-4F51-A1EA-D69B216661AC}" destId="{4ABE8598-397B-4A8B-82C1-17D583E992A4}" srcOrd="4" destOrd="0" presId="urn:microsoft.com/office/officeart/2005/8/layout/hList9"/>
    <dgm:cxn modelId="{03691DDE-E595-4134-B0A5-59EAD7BAA7D6}" type="presParOf" srcId="{935C5804-DEA6-4F51-A1EA-D69B216661AC}" destId="{931D04A0-C3CC-499F-AD86-ED550C74897B}" srcOrd="5" destOrd="0" presId="urn:microsoft.com/office/officeart/2005/8/layout/hList9"/>
    <dgm:cxn modelId="{3A5466B2-E784-4666-AAD7-2C5F13846609}" type="presParOf" srcId="{935C5804-DEA6-4F51-A1EA-D69B216661AC}" destId="{DC27436D-B3B5-499F-8854-632D6428484B}" srcOrd="6" destOrd="0" presId="urn:microsoft.com/office/officeart/2005/8/layout/hList9"/>
    <dgm:cxn modelId="{8D8433C0-AB61-440E-BD22-881C535CDEF0}" type="presParOf" srcId="{DC27436D-B3B5-499F-8854-632D6428484B}" destId="{8A0BC917-0DDE-43FC-93F5-9BA21E6D9A4E}" srcOrd="0" destOrd="0" presId="urn:microsoft.com/office/officeart/2005/8/layout/hList9"/>
    <dgm:cxn modelId="{A66413F3-F9BF-415F-A209-BD44989852D1}" type="presParOf" srcId="{DC27436D-B3B5-499F-8854-632D6428484B}" destId="{F79B13D4-634E-448F-AFF4-7CAC8B13970A}" srcOrd="1" destOrd="0" presId="urn:microsoft.com/office/officeart/2005/8/layout/hList9"/>
    <dgm:cxn modelId="{69E1B180-02BA-4A50-B84B-875F777619D9}" type="presParOf" srcId="{F79B13D4-634E-448F-AFF4-7CAC8B13970A}" destId="{A8D02839-F3FE-41D4-BDB0-48201BF0E400}" srcOrd="0" destOrd="0" presId="urn:microsoft.com/office/officeart/2005/8/layout/hList9"/>
    <dgm:cxn modelId="{5AB06ED0-CBA1-4AE0-9F20-8795D19A56FA}" type="presParOf" srcId="{F79B13D4-634E-448F-AFF4-7CAC8B13970A}" destId="{E2BBC342-7ECF-49B7-8579-253C84DCC755}" srcOrd="1" destOrd="0" presId="urn:microsoft.com/office/officeart/2005/8/layout/hList9"/>
    <dgm:cxn modelId="{2A593C73-9940-4ACE-AA45-87F215014E13}" type="presParOf" srcId="{935C5804-DEA6-4F51-A1EA-D69B216661AC}" destId="{051EC726-5C76-4715-A885-A7CD08DF5EFA}" srcOrd="7" destOrd="0" presId="urn:microsoft.com/office/officeart/2005/8/layout/hList9"/>
    <dgm:cxn modelId="{26DF1326-3E26-4A84-90FF-24088D179870}" type="presParOf" srcId="{935C5804-DEA6-4F51-A1EA-D69B216661AC}" destId="{FC4C69A9-1B0F-414A-8362-711B553D42D3}" srcOrd="8"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52AA3-BD67-4C27-B734-5924499F1D12}">
      <dsp:nvSpPr>
        <dsp:cNvPr id="0" name=""/>
        <dsp:cNvSpPr/>
      </dsp:nvSpPr>
      <dsp:spPr>
        <a:xfrm>
          <a:off x="646557" y="2380049"/>
          <a:ext cx="1212067" cy="808448"/>
        </a:xfrm>
        <a:prstGeom prst="rect">
          <a:avLst/>
        </a:prstGeom>
        <a:solidFill>
          <a:schemeClr val="accent2">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GB" sz="1000" kern="1200"/>
            <a:t>Regions</a:t>
          </a:r>
        </a:p>
      </dsp:txBody>
      <dsp:txXfrm>
        <a:off x="840487" y="2380049"/>
        <a:ext cx="1018136" cy="808448"/>
      </dsp:txXfrm>
    </dsp:sp>
    <dsp:sp modelId="{F19AA821-F697-4313-BC4A-918820664FF2}">
      <dsp:nvSpPr>
        <dsp:cNvPr id="0" name=""/>
        <dsp:cNvSpPr/>
      </dsp:nvSpPr>
      <dsp:spPr>
        <a:xfrm>
          <a:off x="121" y="2056831"/>
          <a:ext cx="808044" cy="808044"/>
        </a:xfrm>
        <a:prstGeom prst="ellipse">
          <a:avLst/>
        </a:prstGeom>
        <a:solidFill>
          <a:schemeClr val="accent2">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a:t>9</a:t>
          </a:r>
        </a:p>
      </dsp:txBody>
      <dsp:txXfrm>
        <a:off x="118456" y="2175166"/>
        <a:ext cx="571374" cy="571374"/>
      </dsp:txXfrm>
    </dsp:sp>
    <dsp:sp modelId="{A8D02839-F3FE-41D4-BDB0-48201BF0E400}">
      <dsp:nvSpPr>
        <dsp:cNvPr id="0" name=""/>
        <dsp:cNvSpPr/>
      </dsp:nvSpPr>
      <dsp:spPr>
        <a:xfrm>
          <a:off x="2666668" y="2380049"/>
          <a:ext cx="1212067" cy="808448"/>
        </a:xfrm>
        <a:prstGeom prst="rect">
          <a:avLst/>
        </a:prstGeom>
        <a:solidFill>
          <a:schemeClr val="accent2">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GB" sz="1000" kern="1200" dirty="0"/>
            <a:t>Regional Directors/Board Members</a:t>
          </a:r>
        </a:p>
      </dsp:txBody>
      <dsp:txXfrm>
        <a:off x="2860599" y="2380049"/>
        <a:ext cx="1018136" cy="808448"/>
      </dsp:txXfrm>
    </dsp:sp>
    <dsp:sp modelId="{FC4C69A9-1B0F-414A-8362-711B553D42D3}">
      <dsp:nvSpPr>
        <dsp:cNvPr id="0" name=""/>
        <dsp:cNvSpPr/>
      </dsp:nvSpPr>
      <dsp:spPr>
        <a:xfrm>
          <a:off x="2020233" y="2056831"/>
          <a:ext cx="808044" cy="808044"/>
        </a:xfrm>
        <a:prstGeom prst="ellipse">
          <a:avLst/>
        </a:prstGeom>
        <a:solidFill>
          <a:schemeClr val="accent2">
            <a:shade val="80000"/>
            <a:hueOff val="-113751"/>
            <a:satOff val="2127"/>
            <a:lumOff val="678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t>10</a:t>
          </a:r>
        </a:p>
      </dsp:txBody>
      <dsp:txXfrm>
        <a:off x="2138568" y="2175166"/>
        <a:ext cx="571374" cy="571374"/>
      </dsp:txXfrm>
    </dsp:sp>
    <dsp:sp modelId="{4031128A-3C15-4C28-A5AE-C0E721D56EF7}">
      <dsp:nvSpPr>
        <dsp:cNvPr id="0" name=""/>
        <dsp:cNvSpPr/>
      </dsp:nvSpPr>
      <dsp:spPr>
        <a:xfrm>
          <a:off x="4686780" y="2380049"/>
          <a:ext cx="1212067" cy="808448"/>
        </a:xfrm>
        <a:prstGeom prst="rect">
          <a:avLst/>
        </a:prstGeom>
        <a:solidFill>
          <a:schemeClr val="accent2">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rtl="0">
            <a:lnSpc>
              <a:spcPct val="90000"/>
            </a:lnSpc>
            <a:spcBef>
              <a:spcPct val="0"/>
            </a:spcBef>
            <a:spcAft>
              <a:spcPct val="35000"/>
            </a:spcAft>
            <a:buNone/>
          </a:pPr>
          <a:r>
            <a:rPr lang="en-GB" sz="1000" kern="1200">
              <a:latin typeface="Trebuchet MS" panose="020B0603020202020204"/>
            </a:rPr>
            <a:t>Different Activities</a:t>
          </a:r>
          <a:endParaRPr lang="en-GB" sz="1000" kern="1200"/>
        </a:p>
      </dsp:txBody>
      <dsp:txXfrm>
        <a:off x="4880711" y="2380049"/>
        <a:ext cx="1018136" cy="808448"/>
      </dsp:txXfrm>
    </dsp:sp>
    <dsp:sp modelId="{B7DED1E3-B021-4F5F-830A-C7D1844E54FA}">
      <dsp:nvSpPr>
        <dsp:cNvPr id="0" name=""/>
        <dsp:cNvSpPr/>
      </dsp:nvSpPr>
      <dsp:spPr>
        <a:xfrm>
          <a:off x="4040345" y="2056831"/>
          <a:ext cx="808044" cy="808044"/>
        </a:xfrm>
        <a:prstGeom prst="ellipse">
          <a:avLst/>
        </a:prstGeom>
        <a:solidFill>
          <a:schemeClr val="accent2">
            <a:shade val="80000"/>
            <a:hueOff val="-227502"/>
            <a:satOff val="4255"/>
            <a:lumOff val="1356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a:latin typeface="Trebuchet MS" panose="020B0603020202020204"/>
            </a:rPr>
            <a:t>3404</a:t>
          </a:r>
          <a:endParaRPr lang="en-GB" sz="2100" kern="1200"/>
        </a:p>
      </dsp:txBody>
      <dsp:txXfrm>
        <a:off x="4158680" y="2175166"/>
        <a:ext cx="571374" cy="571374"/>
      </dsp:txXfrm>
    </dsp:sp>
    <dsp:sp modelId="{88529EBE-EE97-4E45-9D7C-25C04700CB8C}">
      <dsp:nvSpPr>
        <dsp:cNvPr id="0" name=""/>
        <dsp:cNvSpPr/>
      </dsp:nvSpPr>
      <dsp:spPr>
        <a:xfrm>
          <a:off x="6706892" y="2380049"/>
          <a:ext cx="1212067" cy="808448"/>
        </a:xfrm>
        <a:prstGeom prst="rect">
          <a:avLst/>
        </a:prstGeom>
        <a:solidFill>
          <a:schemeClr val="accent2">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GB" sz="1000" kern="1200"/>
            <a:t>Days of work</a:t>
          </a:r>
        </a:p>
      </dsp:txBody>
      <dsp:txXfrm>
        <a:off x="6900823" y="2380049"/>
        <a:ext cx="1018136" cy="808448"/>
      </dsp:txXfrm>
    </dsp:sp>
    <dsp:sp modelId="{A3E5498C-D666-4B9B-9C32-47C1E75012D2}">
      <dsp:nvSpPr>
        <dsp:cNvPr id="0" name=""/>
        <dsp:cNvSpPr/>
      </dsp:nvSpPr>
      <dsp:spPr>
        <a:xfrm>
          <a:off x="6060456" y="2056831"/>
          <a:ext cx="808044" cy="808044"/>
        </a:xfrm>
        <a:prstGeom prst="ellipse">
          <a:avLst/>
        </a:prstGeom>
        <a:solidFill>
          <a:schemeClr val="accent2">
            <a:shade val="80000"/>
            <a:hueOff val="-341253"/>
            <a:satOff val="6382"/>
            <a:lumOff val="2034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a:latin typeface="Trebuchet MS" panose="020B0603020202020204"/>
            </a:rPr>
            <a:t>1170</a:t>
          </a:r>
          <a:endParaRPr lang="en-GB" sz="2100" kern="1200"/>
        </a:p>
      </dsp:txBody>
      <dsp:txXfrm>
        <a:off x="6178791" y="2175166"/>
        <a:ext cx="571374" cy="571374"/>
      </dsp:txXfrm>
    </dsp:sp>
    <dsp:sp modelId="{165697E9-3E11-41F8-BA95-462FD8A0D545}">
      <dsp:nvSpPr>
        <dsp:cNvPr id="0" name=""/>
        <dsp:cNvSpPr/>
      </dsp:nvSpPr>
      <dsp:spPr>
        <a:xfrm>
          <a:off x="8727004" y="2380049"/>
          <a:ext cx="1212067" cy="808448"/>
        </a:xfrm>
        <a:prstGeom prst="rect">
          <a:avLst/>
        </a:prstGeom>
        <a:solidFill>
          <a:schemeClr val="accent2">
            <a:alpha val="90000"/>
            <a:tint val="4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71120" rIns="71120" bIns="71120" numCol="1" spcCol="1270" anchor="ctr" anchorCtr="0">
          <a:noAutofit/>
        </a:bodyPr>
        <a:lstStyle/>
        <a:p>
          <a:pPr marL="0" lvl="0" indent="0" algn="l" defTabSz="444500">
            <a:lnSpc>
              <a:spcPct val="90000"/>
            </a:lnSpc>
            <a:spcBef>
              <a:spcPct val="0"/>
            </a:spcBef>
            <a:spcAft>
              <a:spcPct val="35000"/>
            </a:spcAft>
            <a:buNone/>
          </a:pPr>
          <a:r>
            <a:rPr lang="en-GB" sz="1000" kern="1200"/>
            <a:t>Workstreams</a:t>
          </a:r>
        </a:p>
      </dsp:txBody>
      <dsp:txXfrm>
        <a:off x="8920935" y="2380049"/>
        <a:ext cx="1018136" cy="808448"/>
      </dsp:txXfrm>
    </dsp:sp>
    <dsp:sp modelId="{2617863F-6D97-4383-8389-1A97F0AB5226}">
      <dsp:nvSpPr>
        <dsp:cNvPr id="0" name=""/>
        <dsp:cNvSpPr/>
      </dsp:nvSpPr>
      <dsp:spPr>
        <a:xfrm>
          <a:off x="8080568" y="2056831"/>
          <a:ext cx="808044" cy="808044"/>
        </a:xfrm>
        <a:prstGeom prst="ellipse">
          <a:avLst/>
        </a:prstGeom>
        <a:solidFill>
          <a:schemeClr val="accent2">
            <a:shade val="80000"/>
            <a:hueOff val="-455004"/>
            <a:satOff val="8510"/>
            <a:lumOff val="2712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a:t>69</a:t>
          </a:r>
        </a:p>
      </dsp:txBody>
      <dsp:txXfrm>
        <a:off x="8198903" y="2175166"/>
        <a:ext cx="571374" cy="5713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552AA3-BD67-4C27-B734-5924499F1D12}">
      <dsp:nvSpPr>
        <dsp:cNvPr id="0" name=""/>
        <dsp:cNvSpPr/>
      </dsp:nvSpPr>
      <dsp:spPr>
        <a:xfrm>
          <a:off x="1018798" y="882929"/>
          <a:ext cx="1908010" cy="1272642"/>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en-GB" sz="3000" kern="1200"/>
            <a:t>Member forums</a:t>
          </a:r>
        </a:p>
      </dsp:txBody>
      <dsp:txXfrm>
        <a:off x="1324080" y="882929"/>
        <a:ext cx="1602728" cy="1272642"/>
      </dsp:txXfrm>
    </dsp:sp>
    <dsp:sp modelId="{F19AA821-F697-4313-BC4A-918820664FF2}">
      <dsp:nvSpPr>
        <dsp:cNvPr id="0" name=""/>
        <dsp:cNvSpPr/>
      </dsp:nvSpPr>
      <dsp:spPr>
        <a:xfrm>
          <a:off x="1192" y="374126"/>
          <a:ext cx="1272006" cy="127200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a:latin typeface="Trebuchet MS" panose="020B0603020202020204"/>
            </a:rPr>
            <a:t>153</a:t>
          </a:r>
          <a:endParaRPr lang="en-GB" sz="2000" kern="1200"/>
        </a:p>
      </dsp:txBody>
      <dsp:txXfrm>
        <a:off x="187473" y="560407"/>
        <a:ext cx="899444" cy="899444"/>
      </dsp:txXfrm>
    </dsp:sp>
    <dsp:sp modelId="{A8D02839-F3FE-41D4-BDB0-48201BF0E400}">
      <dsp:nvSpPr>
        <dsp:cNvPr id="0" name=""/>
        <dsp:cNvSpPr/>
      </dsp:nvSpPr>
      <dsp:spPr>
        <a:xfrm>
          <a:off x="4198815" y="882929"/>
          <a:ext cx="1908010" cy="1272642"/>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213360" rIns="213360" bIns="213360" numCol="1" spcCol="1270" anchor="ctr" anchorCtr="0">
          <a:noAutofit/>
        </a:bodyPr>
        <a:lstStyle/>
        <a:p>
          <a:pPr marL="0" lvl="0" indent="0" algn="l" defTabSz="1333500">
            <a:lnSpc>
              <a:spcPct val="90000"/>
            </a:lnSpc>
            <a:spcBef>
              <a:spcPct val="0"/>
            </a:spcBef>
            <a:spcAft>
              <a:spcPct val="35000"/>
            </a:spcAft>
            <a:buNone/>
          </a:pPr>
          <a:r>
            <a:rPr lang="en-GB" sz="3000" kern="1200"/>
            <a:t>Parent Carers</a:t>
          </a:r>
        </a:p>
      </dsp:txBody>
      <dsp:txXfrm>
        <a:off x="4504097" y="882929"/>
        <a:ext cx="1602728" cy="1272642"/>
      </dsp:txXfrm>
    </dsp:sp>
    <dsp:sp modelId="{FC4C69A9-1B0F-414A-8362-711B553D42D3}">
      <dsp:nvSpPr>
        <dsp:cNvPr id="0" name=""/>
        <dsp:cNvSpPr/>
      </dsp:nvSpPr>
      <dsp:spPr>
        <a:xfrm>
          <a:off x="3181210" y="374126"/>
          <a:ext cx="1272006" cy="1272006"/>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GB" sz="2000" kern="1200">
              <a:latin typeface="Trebuchet MS" panose="020B0603020202020204"/>
            </a:rPr>
            <a:t>154,950</a:t>
          </a:r>
          <a:endParaRPr lang="en-GB" sz="2000" kern="1200"/>
        </a:p>
      </dsp:txBody>
      <dsp:txXfrm>
        <a:off x="3367491" y="560407"/>
        <a:ext cx="899444" cy="899444"/>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468CA-16B3-452E-9641-56DDF28E3C08}" type="datetimeFigureOut">
              <a:rPr lang="en-GB" smtClean="0"/>
              <a:t>08/09/2025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B028D3-CBAF-4168-B502-428495EA2E0A}" type="slidenum">
              <a:rPr lang="en-GB" smtClean="0"/>
              <a:t>‹#›</a:t>
            </a:fld>
            <a:endParaRPr lang="en-GB"/>
          </a:p>
        </p:txBody>
      </p:sp>
    </p:spTree>
    <p:extLst>
      <p:ext uri="{BB962C8B-B14F-4D97-AF65-F5344CB8AC3E}">
        <p14:creationId xmlns:p14="http://schemas.microsoft.com/office/powerpoint/2010/main" val="3588597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Official local PCF’s are commissioned by the DFE and their grant is administered and monitored by the charity Contact.</a:t>
            </a:r>
          </a:p>
        </p:txBody>
      </p:sp>
      <p:sp>
        <p:nvSpPr>
          <p:cNvPr id="4" name="Slide Number Placeholder 3"/>
          <p:cNvSpPr>
            <a:spLocks noGrp="1"/>
          </p:cNvSpPr>
          <p:nvPr>
            <p:ph type="sldNum" sz="quarter" idx="5"/>
          </p:nvPr>
        </p:nvSpPr>
        <p:spPr/>
        <p:txBody>
          <a:bodyPr/>
          <a:lstStyle/>
          <a:p>
            <a:fld id="{41B028D3-CBAF-4168-B502-428495EA2E0A}" type="slidenum">
              <a:rPr lang="en-GB" smtClean="0"/>
              <a:t>2</a:t>
            </a:fld>
            <a:endParaRPr lang="en-GB"/>
          </a:p>
        </p:txBody>
      </p:sp>
    </p:spTree>
    <p:extLst>
      <p:ext uri="{BB962C8B-B14F-4D97-AF65-F5344CB8AC3E}">
        <p14:creationId xmlns:p14="http://schemas.microsoft.com/office/powerpoint/2010/main" val="61984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Genuine co-production takes time requires trust and good relationship building</a:t>
            </a:r>
          </a:p>
        </p:txBody>
      </p:sp>
      <p:sp>
        <p:nvSpPr>
          <p:cNvPr id="4" name="Slide Number Placeholder 3"/>
          <p:cNvSpPr>
            <a:spLocks noGrp="1"/>
          </p:cNvSpPr>
          <p:nvPr>
            <p:ph type="sldNum" sz="quarter" idx="5"/>
          </p:nvPr>
        </p:nvSpPr>
        <p:spPr/>
        <p:txBody>
          <a:bodyPr/>
          <a:lstStyle/>
          <a:p>
            <a:fld id="{41B028D3-CBAF-4168-B502-428495EA2E0A}" type="slidenum">
              <a:rPr lang="en-GB" smtClean="0"/>
              <a:t>14</a:t>
            </a:fld>
            <a:endParaRPr lang="en-GB"/>
          </a:p>
        </p:txBody>
      </p:sp>
    </p:spTree>
    <p:extLst>
      <p:ext uri="{BB962C8B-B14F-4D97-AF65-F5344CB8AC3E}">
        <p14:creationId xmlns:p14="http://schemas.microsoft.com/office/powerpoint/2010/main" val="1350692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examples of what good co-production can look like and some of the barriers to it.</a:t>
            </a:r>
          </a:p>
        </p:txBody>
      </p:sp>
      <p:sp>
        <p:nvSpPr>
          <p:cNvPr id="4" name="Slide Number Placeholder 3"/>
          <p:cNvSpPr>
            <a:spLocks noGrp="1"/>
          </p:cNvSpPr>
          <p:nvPr>
            <p:ph type="sldNum" sz="quarter" idx="5"/>
          </p:nvPr>
        </p:nvSpPr>
        <p:spPr/>
        <p:txBody>
          <a:bodyPr/>
          <a:lstStyle/>
          <a:p>
            <a:fld id="{41B028D3-CBAF-4168-B502-428495EA2E0A}" type="slidenum">
              <a:rPr lang="en-GB" smtClean="0"/>
              <a:t>15</a:t>
            </a:fld>
            <a:endParaRPr lang="en-GB"/>
          </a:p>
        </p:txBody>
      </p:sp>
    </p:spTree>
    <p:extLst>
      <p:ext uri="{BB962C8B-B14F-4D97-AF65-F5344CB8AC3E}">
        <p14:creationId xmlns:p14="http://schemas.microsoft.com/office/powerpoint/2010/main" val="55905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golden thread is that the child/YP should be at the centre of everything and it is for us to tie all the support together to meet their and their families aspirations.</a:t>
            </a:r>
          </a:p>
        </p:txBody>
      </p:sp>
      <p:sp>
        <p:nvSpPr>
          <p:cNvPr id="4" name="Slide Number Placeholder 3"/>
          <p:cNvSpPr>
            <a:spLocks noGrp="1"/>
          </p:cNvSpPr>
          <p:nvPr>
            <p:ph type="sldNum" sz="quarter" idx="5"/>
          </p:nvPr>
        </p:nvSpPr>
        <p:spPr/>
        <p:txBody>
          <a:bodyPr/>
          <a:lstStyle/>
          <a:p>
            <a:fld id="{41B028D3-CBAF-4168-B502-428495EA2E0A}" type="slidenum">
              <a:rPr lang="en-GB" smtClean="0"/>
              <a:t>16</a:t>
            </a:fld>
            <a:endParaRPr lang="en-GB"/>
          </a:p>
        </p:txBody>
      </p:sp>
    </p:spTree>
    <p:extLst>
      <p:ext uri="{BB962C8B-B14F-4D97-AF65-F5344CB8AC3E}">
        <p14:creationId xmlns:p14="http://schemas.microsoft.com/office/powerpoint/2010/main" val="28119542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is to illustrate that we all would choose a different shoe and that it may be different depending on the task.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speaks </a:t>
            </a:r>
            <a:r>
              <a:rPr lang="en-GB"/>
              <a:t>for itself.</a:t>
            </a:r>
          </a:p>
        </p:txBody>
      </p:sp>
      <p:sp>
        <p:nvSpPr>
          <p:cNvPr id="4" name="Slide Number Placeholder 3"/>
          <p:cNvSpPr>
            <a:spLocks noGrp="1"/>
          </p:cNvSpPr>
          <p:nvPr>
            <p:ph type="sldNum" sz="quarter" idx="5"/>
          </p:nvPr>
        </p:nvSpPr>
        <p:spPr/>
        <p:txBody>
          <a:bodyPr/>
          <a:lstStyle/>
          <a:p>
            <a:fld id="{41B028D3-CBAF-4168-B502-428495EA2E0A}" type="slidenum">
              <a:rPr lang="en-GB" smtClean="0"/>
              <a:t>18</a:t>
            </a:fld>
            <a:endParaRPr lang="en-GB"/>
          </a:p>
        </p:txBody>
      </p:sp>
    </p:spTree>
    <p:extLst>
      <p:ext uri="{BB962C8B-B14F-4D97-AF65-F5344CB8AC3E}">
        <p14:creationId xmlns:p14="http://schemas.microsoft.com/office/powerpoint/2010/main" val="972931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local forums are supported nationally by the NNPCF (national network of parent carer forums). The NNPCF not only support local forums through their regional directors but also carry out the same function as a local forum but at a national level with government.</a:t>
            </a:r>
          </a:p>
        </p:txBody>
      </p:sp>
      <p:sp>
        <p:nvSpPr>
          <p:cNvPr id="4" name="Slide Number Placeholder 3"/>
          <p:cNvSpPr>
            <a:spLocks noGrp="1"/>
          </p:cNvSpPr>
          <p:nvPr>
            <p:ph type="sldNum" sz="quarter" idx="5"/>
          </p:nvPr>
        </p:nvSpPr>
        <p:spPr/>
        <p:txBody>
          <a:bodyPr/>
          <a:lstStyle/>
          <a:p>
            <a:fld id="{6D100874-D37A-4AD4-9519-E47721FABB00}" type="slidenum">
              <a:t>3</a:t>
            </a:fld>
            <a:endParaRPr lang="en-US"/>
          </a:p>
        </p:txBody>
      </p:sp>
    </p:spTree>
    <p:extLst>
      <p:ext uri="{BB962C8B-B14F-4D97-AF65-F5344CB8AC3E}">
        <p14:creationId xmlns:p14="http://schemas.microsoft.com/office/powerpoint/2010/main" val="2030517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boring answer is because we are legally obliged to. But in reality it is because it creates better outcomes and is thew right thing to do.</a:t>
            </a:r>
          </a:p>
        </p:txBody>
      </p:sp>
      <p:sp>
        <p:nvSpPr>
          <p:cNvPr id="4" name="Slide Number Placeholder 3"/>
          <p:cNvSpPr>
            <a:spLocks noGrp="1"/>
          </p:cNvSpPr>
          <p:nvPr>
            <p:ph type="sldNum" sz="quarter" idx="5"/>
          </p:nvPr>
        </p:nvSpPr>
        <p:spPr/>
        <p:txBody>
          <a:bodyPr/>
          <a:lstStyle/>
          <a:p>
            <a:fld id="{41B028D3-CBAF-4168-B502-428495EA2E0A}" type="slidenum">
              <a:rPr lang="en-GB" smtClean="0"/>
              <a:t>4</a:t>
            </a:fld>
            <a:endParaRPr lang="en-GB"/>
          </a:p>
        </p:txBody>
      </p:sp>
    </p:spTree>
    <p:extLst>
      <p:ext uri="{BB962C8B-B14F-4D97-AF65-F5344CB8AC3E}">
        <p14:creationId xmlns:p14="http://schemas.microsoft.com/office/powerpoint/2010/main" val="38944461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Co-production with PCF’s is because they are your Co-production experts and are representative of the wider parent/carer experience in your, they are also monitored for quality and adherence to DFE guidelines by Contact, giving assurance of quality.</a:t>
            </a:r>
          </a:p>
        </p:txBody>
      </p:sp>
      <p:sp>
        <p:nvSpPr>
          <p:cNvPr id="4" name="Slide Number Placeholder 3"/>
          <p:cNvSpPr>
            <a:spLocks noGrp="1"/>
          </p:cNvSpPr>
          <p:nvPr>
            <p:ph type="sldNum" sz="quarter" idx="5"/>
          </p:nvPr>
        </p:nvSpPr>
        <p:spPr/>
        <p:txBody>
          <a:bodyPr/>
          <a:lstStyle/>
          <a:p>
            <a:fld id="{41B028D3-CBAF-4168-B502-428495EA2E0A}" type="slidenum">
              <a:rPr lang="en-GB" smtClean="0"/>
              <a:t>5</a:t>
            </a:fld>
            <a:endParaRPr lang="en-GB"/>
          </a:p>
        </p:txBody>
      </p:sp>
    </p:spTree>
    <p:extLst>
      <p:ext uri="{BB962C8B-B14F-4D97-AF65-F5344CB8AC3E}">
        <p14:creationId xmlns:p14="http://schemas.microsoft.com/office/powerpoint/2010/main" val="2771689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stages of the spectrum should be followed for best practice, but as this is not always realistic we must ensure that there is co-design and co-production at the end even if all steps cannot be followed.</a:t>
            </a:r>
          </a:p>
        </p:txBody>
      </p:sp>
      <p:sp>
        <p:nvSpPr>
          <p:cNvPr id="4" name="Slide Number Placeholder 3"/>
          <p:cNvSpPr>
            <a:spLocks noGrp="1"/>
          </p:cNvSpPr>
          <p:nvPr>
            <p:ph type="sldNum" sz="quarter" idx="5"/>
          </p:nvPr>
        </p:nvSpPr>
        <p:spPr/>
        <p:txBody>
          <a:bodyPr/>
          <a:lstStyle/>
          <a:p>
            <a:fld id="{41B028D3-CBAF-4168-B502-428495EA2E0A}" type="slidenum">
              <a:rPr lang="en-GB" smtClean="0"/>
              <a:t>6</a:t>
            </a:fld>
            <a:endParaRPr lang="en-GB"/>
          </a:p>
        </p:txBody>
      </p:sp>
    </p:spTree>
    <p:extLst>
      <p:ext uri="{BB962C8B-B14F-4D97-AF65-F5344CB8AC3E}">
        <p14:creationId xmlns:p14="http://schemas.microsoft.com/office/powerpoint/2010/main" val="1277323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figures are to show the monitoring from Contact and the differing experience of PCF’s in different areas</a:t>
            </a:r>
          </a:p>
        </p:txBody>
      </p:sp>
      <p:sp>
        <p:nvSpPr>
          <p:cNvPr id="4" name="Slide Number Placeholder 3"/>
          <p:cNvSpPr>
            <a:spLocks noGrp="1"/>
          </p:cNvSpPr>
          <p:nvPr>
            <p:ph type="sldNum" sz="quarter" idx="5"/>
          </p:nvPr>
        </p:nvSpPr>
        <p:spPr/>
        <p:txBody>
          <a:bodyPr/>
          <a:lstStyle/>
          <a:p>
            <a:fld id="{41B028D3-CBAF-4168-B502-428495EA2E0A}" type="slidenum">
              <a:rPr lang="en-GB" smtClean="0"/>
              <a:t>8</a:t>
            </a:fld>
            <a:endParaRPr lang="en-GB"/>
          </a:p>
        </p:txBody>
      </p:sp>
    </p:spTree>
    <p:extLst>
      <p:ext uri="{BB962C8B-B14F-4D97-AF65-F5344CB8AC3E}">
        <p14:creationId xmlns:p14="http://schemas.microsoft.com/office/powerpoint/2010/main" val="3474128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all forums are run by volunteer parent carers these are some (but not all) of the challenges we face. PCF’s are generally available during school hours term time as they will all have children with SEND that they have caring responsibility for. Late </a:t>
            </a:r>
            <a:r>
              <a:rPr lang="en-GB" dirty="0" err="1"/>
              <a:t>canx</a:t>
            </a:r>
            <a:r>
              <a:rPr lang="en-GB" dirty="0"/>
              <a:t> can cause issues as all are unpaid volunteers. Changes in staff as co-production relies on relationship building and trust. Not being there when a decision is made or not being involved is not co-production. Please keep jargon and acronyms to a minimum. Other parent groups whilst valid and can be supportive for parents should not be used as official co-production partners as they cannot be guaranteed to be representative or monitored for quality like a PCF.</a:t>
            </a:r>
          </a:p>
        </p:txBody>
      </p:sp>
      <p:sp>
        <p:nvSpPr>
          <p:cNvPr id="4" name="Slide Number Placeholder 3"/>
          <p:cNvSpPr>
            <a:spLocks noGrp="1"/>
          </p:cNvSpPr>
          <p:nvPr>
            <p:ph type="sldNum" sz="quarter" idx="5"/>
          </p:nvPr>
        </p:nvSpPr>
        <p:spPr/>
        <p:txBody>
          <a:bodyPr/>
          <a:lstStyle/>
          <a:p>
            <a:fld id="{41B028D3-CBAF-4168-B502-428495EA2E0A}" type="slidenum">
              <a:rPr lang="en-GB" smtClean="0"/>
              <a:t>11</a:t>
            </a:fld>
            <a:endParaRPr lang="en-GB"/>
          </a:p>
        </p:txBody>
      </p:sp>
    </p:spTree>
    <p:extLst>
      <p:ext uri="{BB962C8B-B14F-4D97-AF65-F5344CB8AC3E}">
        <p14:creationId xmlns:p14="http://schemas.microsoft.com/office/powerpoint/2010/main" val="11731791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 PCF feedback and an example of how to manage Jargon and </a:t>
            </a:r>
            <a:r>
              <a:rPr lang="en-US" dirty="0" err="1"/>
              <a:t>accronyms</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Call it what it is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BB415-91B1-ED56-3B8C-06566DD156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5419DDC-B3CB-7690-AE04-BFEF2893FF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4425F2-6EBC-D1D4-5AF7-8A14FD8D9E45}"/>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5" name="Footer Placeholder 4">
            <a:extLst>
              <a:ext uri="{FF2B5EF4-FFF2-40B4-BE49-F238E27FC236}">
                <a16:creationId xmlns:a16="http://schemas.microsoft.com/office/drawing/2014/main" id="{0F9D3F20-0D92-2825-AC22-D7F82652286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CB48EA-E81E-0D24-1EC7-8CA91B26DEF9}"/>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39846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B073-9AAA-0479-DE09-0EB02DB4EFE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A4F97E2-B3FA-0DF7-F1F2-675902E417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A99100-0F9E-5F6B-98E8-F24EE83B76D3}"/>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5" name="Footer Placeholder 4">
            <a:extLst>
              <a:ext uri="{FF2B5EF4-FFF2-40B4-BE49-F238E27FC236}">
                <a16:creationId xmlns:a16="http://schemas.microsoft.com/office/drawing/2014/main" id="{8D712714-C2EA-C306-CD3E-27BE79E98C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2956CE-28C2-FC59-5E4C-3D2D5F234AEA}"/>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425676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A3518B-49D4-4DAD-DBC1-6D8C81EDE2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3C3674-6B1C-68C2-FD55-BFF923F33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EC2D0D-CF39-7C21-D44E-7A805142C605}"/>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5" name="Footer Placeholder 4">
            <a:extLst>
              <a:ext uri="{FF2B5EF4-FFF2-40B4-BE49-F238E27FC236}">
                <a16:creationId xmlns:a16="http://schemas.microsoft.com/office/drawing/2014/main" id="{17744FF0-E777-031A-73D5-648839F1EB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EB247E-FC9F-4F5C-9F07-30EC1B0C8D4F}"/>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19216061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100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3051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0897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45433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6503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41073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8109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96129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B34AE-AA0A-EDFD-757A-4578D1FC561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DB5B3EF-CCEB-AA99-C091-31BA2E3D2E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6DF0A2B-EA0F-8561-B72A-46A6A6CC2EEC}"/>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5" name="Footer Placeholder 4">
            <a:extLst>
              <a:ext uri="{FF2B5EF4-FFF2-40B4-BE49-F238E27FC236}">
                <a16:creationId xmlns:a16="http://schemas.microsoft.com/office/drawing/2014/main" id="{643ACD05-8D0E-5179-251B-6CCBA442761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E5B6496-4B12-A822-73B7-6D9F0F051BA3}"/>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9669863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778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48102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955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77D6-65FD-3C9A-7420-A5F74D4143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924F810-3334-94A5-7652-3E4704CA4E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B62595-327D-AA5A-C793-D609A7325C6D}"/>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5" name="Footer Placeholder 4">
            <a:extLst>
              <a:ext uri="{FF2B5EF4-FFF2-40B4-BE49-F238E27FC236}">
                <a16:creationId xmlns:a16="http://schemas.microsoft.com/office/drawing/2014/main" id="{1CA4876F-5987-483B-5A77-5B58BB1839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6D038F7-84E7-4E1E-0BC9-447C4E438663}"/>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2535970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CB7CB-EB8C-C340-27EF-3BFCCE5E22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3EE35E-7E25-7F69-E2E2-FCD4ACD4D10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BC86F3E-1779-F41C-213F-B3AB5670E9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4E255DF-6444-E4B3-3F39-EE476C9AA600}"/>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6" name="Footer Placeholder 5">
            <a:extLst>
              <a:ext uri="{FF2B5EF4-FFF2-40B4-BE49-F238E27FC236}">
                <a16:creationId xmlns:a16="http://schemas.microsoft.com/office/drawing/2014/main" id="{754A42C9-D4A4-D468-E6AB-D1C847D6A9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B30C4E-EA8C-1B18-C54D-39DFD6693401}"/>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34820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39D15-929F-3574-21E6-1FEAC9BE607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09E3F09-6C2B-014B-85CE-8378411997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A569F95-D7E9-C537-1500-A0DED8E4D9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7F50EA-FED1-B543-A02F-EF13701427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DFC7E1-DCF4-573C-64B0-DBBC552705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9BD94B-00F0-C969-9E93-CFB293226382}"/>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8" name="Footer Placeholder 7">
            <a:extLst>
              <a:ext uri="{FF2B5EF4-FFF2-40B4-BE49-F238E27FC236}">
                <a16:creationId xmlns:a16="http://schemas.microsoft.com/office/drawing/2014/main" id="{5FCE9E5C-CDE6-0314-B6B3-ADEA4A09B0A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EDDC08B-4383-9BC5-C672-281A02264740}"/>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2705794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1C15-D9D9-4776-A19E-71D7F443C76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2E65C73-55DC-FA6F-161E-20C7A454CB7D}"/>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4" name="Footer Placeholder 3">
            <a:extLst>
              <a:ext uri="{FF2B5EF4-FFF2-40B4-BE49-F238E27FC236}">
                <a16:creationId xmlns:a16="http://schemas.microsoft.com/office/drawing/2014/main" id="{FDE25C76-4589-A07D-CB5A-29B93FFD83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6CA866C-46CE-A84E-1C1F-91A83C18F27C}"/>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3332521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3863BE-9561-ABB5-D55E-91778564D40F}"/>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3" name="Footer Placeholder 2">
            <a:extLst>
              <a:ext uri="{FF2B5EF4-FFF2-40B4-BE49-F238E27FC236}">
                <a16:creationId xmlns:a16="http://schemas.microsoft.com/office/drawing/2014/main" id="{7FD75775-9683-68B8-D601-9E4C14B41F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2657FEF-178C-DD76-9EE6-CC729264AA0C}"/>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1354189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61A95-4C6E-0550-9343-A9079DEA95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0773898-8227-F82E-6737-818D9C8DE6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277179F-6FE5-8144-9045-1F91ED4EE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6E07CA-6C76-62A9-CDA8-E3C4C919AE4C}"/>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6" name="Footer Placeholder 5">
            <a:extLst>
              <a:ext uri="{FF2B5EF4-FFF2-40B4-BE49-F238E27FC236}">
                <a16:creationId xmlns:a16="http://schemas.microsoft.com/office/drawing/2014/main" id="{40412DBF-8F5B-6E93-3EBE-90F5E06E47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F95E6A-7E29-633F-4192-FF4CDA8D13D2}"/>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368208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1A752-589C-AF6F-F391-A1C786018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316D2A-A511-D27A-8943-F1ACF80E0F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71067DE-654F-7245-EC2F-30B0C1F35A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8A9872-4074-97E6-B2FC-08D6BE4CEE52}"/>
              </a:ext>
            </a:extLst>
          </p:cNvPr>
          <p:cNvSpPr>
            <a:spLocks noGrp="1"/>
          </p:cNvSpPr>
          <p:nvPr>
            <p:ph type="dt" sz="half" idx="10"/>
          </p:nvPr>
        </p:nvSpPr>
        <p:spPr/>
        <p:txBody>
          <a:bodyPr/>
          <a:lstStyle/>
          <a:p>
            <a:fld id="{28A09BC0-F1FE-46A2-B11C-DA4E55495E42}" type="datetimeFigureOut">
              <a:rPr lang="en-GB" smtClean="0"/>
              <a:t>08/09/2025</a:t>
            </a:fld>
            <a:endParaRPr lang="en-GB"/>
          </a:p>
        </p:txBody>
      </p:sp>
      <p:sp>
        <p:nvSpPr>
          <p:cNvPr id="6" name="Footer Placeholder 5">
            <a:extLst>
              <a:ext uri="{FF2B5EF4-FFF2-40B4-BE49-F238E27FC236}">
                <a16:creationId xmlns:a16="http://schemas.microsoft.com/office/drawing/2014/main" id="{84F64CE1-A6F6-24CA-8764-9B0414E747B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AF33ED4-F434-4EC3-79CD-B15F0AD310C0}"/>
              </a:ext>
            </a:extLst>
          </p:cNvPr>
          <p:cNvSpPr>
            <a:spLocks noGrp="1"/>
          </p:cNvSpPr>
          <p:nvPr>
            <p:ph type="sldNum" sz="quarter" idx="12"/>
          </p:nvPr>
        </p:nvSpPr>
        <p:spPr/>
        <p:txBody>
          <a:bodyPr/>
          <a:lstStyle/>
          <a:p>
            <a:fld id="{911E9456-5E26-4E31-A3A1-B5C5DB3A5CB5}" type="slidenum">
              <a:rPr lang="en-GB" smtClean="0"/>
              <a:t>‹#›</a:t>
            </a:fld>
            <a:endParaRPr lang="en-GB"/>
          </a:p>
        </p:txBody>
      </p:sp>
    </p:spTree>
    <p:extLst>
      <p:ext uri="{BB962C8B-B14F-4D97-AF65-F5344CB8AC3E}">
        <p14:creationId xmlns:p14="http://schemas.microsoft.com/office/powerpoint/2010/main" val="1411228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AA031-1F3C-60F6-9581-A095F174D3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86569DA-78FB-3DE6-29F5-2D8CFF3ABA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E1EC108-3782-808F-266A-F990B7DECB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8A09BC0-F1FE-46A2-B11C-DA4E55495E42}" type="datetimeFigureOut">
              <a:rPr lang="en-GB" smtClean="0"/>
              <a:t>08/09/2025</a:t>
            </a:fld>
            <a:endParaRPr lang="en-GB"/>
          </a:p>
        </p:txBody>
      </p:sp>
      <p:sp>
        <p:nvSpPr>
          <p:cNvPr id="5" name="Footer Placeholder 4">
            <a:extLst>
              <a:ext uri="{FF2B5EF4-FFF2-40B4-BE49-F238E27FC236}">
                <a16:creationId xmlns:a16="http://schemas.microsoft.com/office/drawing/2014/main" id="{AC0719EF-348C-9129-9A15-A848B6CF74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E0ADB95B-1BEC-E46D-646A-81D81D3C08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11E9456-5E26-4E31-A3A1-B5C5DB3A5CB5}" type="slidenum">
              <a:rPr lang="en-GB" smtClean="0"/>
              <a:t>‹#›</a:t>
            </a:fld>
            <a:endParaRPr lang="en-GB"/>
          </a:p>
        </p:txBody>
      </p:sp>
    </p:spTree>
    <p:extLst>
      <p:ext uri="{BB962C8B-B14F-4D97-AF65-F5344CB8AC3E}">
        <p14:creationId xmlns:p14="http://schemas.microsoft.com/office/powerpoint/2010/main" val="234492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9/8/2025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26993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openxmlformats.org/officeDocument/2006/relationships/image" Target="../media/image18.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 Id="rId9" Type="http://schemas.openxmlformats.org/officeDocument/2006/relationships/image" Target="../media/image20.sv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8.png"/><Relationship Id="rId7" Type="http://schemas.openxmlformats.org/officeDocument/2006/relationships/image" Target="../media/image24.sv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8.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8.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0.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39.png"/><Relationship Id="rId5" Type="http://schemas.openxmlformats.org/officeDocument/2006/relationships/image" Target="../media/image35.png"/><Relationship Id="rId10" Type="http://schemas.openxmlformats.org/officeDocument/2006/relationships/image" Target="../media/image7.svg"/><Relationship Id="rId4" Type="http://schemas.openxmlformats.org/officeDocument/2006/relationships/image" Target="../media/image34.svg"/><Relationship Id="rId9" Type="http://schemas.openxmlformats.org/officeDocument/2006/relationships/image" Target="../media/image6.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51.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98254" y="2488685"/>
            <a:ext cx="4524981" cy="4191918"/>
          </a:xfrm>
          <a:custGeom>
            <a:avLst/>
            <a:gdLst/>
            <a:ahLst/>
            <a:cxnLst/>
            <a:rect l="l" t="t" r="r" b="b"/>
            <a:pathLst>
              <a:path w="7318065" h="7290623">
                <a:moveTo>
                  <a:pt x="0" y="0"/>
                </a:moveTo>
                <a:lnTo>
                  <a:pt x="7318066" y="0"/>
                </a:lnTo>
                <a:lnTo>
                  <a:pt x="7318066" y="7290622"/>
                </a:lnTo>
                <a:lnTo>
                  <a:pt x="0" y="7290622"/>
                </a:lnTo>
                <a:lnTo>
                  <a:pt x="0" y="0"/>
                </a:lnTo>
                <a:close/>
              </a:path>
            </a:pathLst>
          </a:custGeom>
          <a:blipFill>
            <a:blip r:embed="rId2"/>
            <a:stretch>
              <a:fillRect/>
            </a:stretch>
          </a:blipFill>
        </p:spPr>
        <p:txBody>
          <a:bodyPr/>
          <a:lstStyle/>
          <a:p>
            <a:endParaRPr lang="en-GB" sz="1200"/>
          </a:p>
        </p:txBody>
      </p:sp>
      <p:sp>
        <p:nvSpPr>
          <p:cNvPr id="4" name="Freeform 4"/>
          <p:cNvSpPr/>
          <p:nvPr/>
        </p:nvSpPr>
        <p:spPr>
          <a:xfrm>
            <a:off x="556950" y="3429001"/>
            <a:ext cx="5834122" cy="2903706"/>
          </a:xfrm>
          <a:custGeom>
            <a:avLst/>
            <a:gdLst/>
            <a:ahLst/>
            <a:cxnLst/>
            <a:rect l="l" t="t" r="r" b="b"/>
            <a:pathLst>
              <a:path w="6603623" h="3555737">
                <a:moveTo>
                  <a:pt x="0" y="0"/>
                </a:moveTo>
                <a:lnTo>
                  <a:pt x="6603624" y="0"/>
                </a:lnTo>
                <a:lnTo>
                  <a:pt x="6603624" y="3555736"/>
                </a:lnTo>
                <a:lnTo>
                  <a:pt x="0" y="3555736"/>
                </a:lnTo>
                <a:lnTo>
                  <a:pt x="0" y="0"/>
                </a:lnTo>
                <a:close/>
              </a:path>
            </a:pathLst>
          </a:custGeom>
          <a:blipFill>
            <a:blip r:embed="rId3"/>
            <a:stretch>
              <a:fillRect l="-62532" t="-108305" r="-55506" b="-95398"/>
            </a:stretch>
          </a:blipFill>
        </p:spPr>
        <p:txBody>
          <a:bodyPr/>
          <a:lstStyle/>
          <a:p>
            <a:endParaRPr lang="en-GB" sz="1200"/>
          </a:p>
        </p:txBody>
      </p:sp>
      <p:sp>
        <p:nvSpPr>
          <p:cNvPr id="6" name="Freeform 2">
            <a:extLst>
              <a:ext uri="{FF2B5EF4-FFF2-40B4-BE49-F238E27FC236}">
                <a16:creationId xmlns:a16="http://schemas.microsoft.com/office/drawing/2014/main" id="{0F6B58D7-779D-DE84-34D1-F7F2F8AE6B2C}"/>
              </a:ext>
            </a:extLst>
          </p:cNvPr>
          <p:cNvSpPr/>
          <p:nvPr/>
        </p:nvSpPr>
        <p:spPr>
          <a:xfrm>
            <a:off x="374573" y="216123"/>
            <a:ext cx="2544897" cy="3033853"/>
          </a:xfrm>
          <a:custGeom>
            <a:avLst/>
            <a:gdLst/>
            <a:ahLst/>
            <a:cxnLst/>
            <a:rect l="l" t="t" r="r" b="b"/>
            <a:pathLst>
              <a:path w="2498607" h="3262839">
                <a:moveTo>
                  <a:pt x="0" y="0"/>
                </a:moveTo>
                <a:lnTo>
                  <a:pt x="2498606" y="0"/>
                </a:lnTo>
                <a:lnTo>
                  <a:pt x="2498606" y="3262839"/>
                </a:lnTo>
                <a:lnTo>
                  <a:pt x="0" y="3262839"/>
                </a:lnTo>
                <a:lnTo>
                  <a:pt x="0" y="0"/>
                </a:lnTo>
                <a:close/>
              </a:path>
            </a:pathLst>
          </a:custGeom>
          <a:blipFill>
            <a:blip r:embed="rId4"/>
            <a:stretch>
              <a:fillRect b="-14938"/>
            </a:stretch>
          </a:blipFill>
        </p:spPr>
        <p:txBody>
          <a:bodyPr/>
          <a:lstStyle/>
          <a:p>
            <a:endParaRPr lang="en-GB" sz="1200"/>
          </a:p>
        </p:txBody>
      </p:sp>
      <p:sp>
        <p:nvSpPr>
          <p:cNvPr id="8" name="TextBox 7">
            <a:extLst>
              <a:ext uri="{FF2B5EF4-FFF2-40B4-BE49-F238E27FC236}">
                <a16:creationId xmlns:a16="http://schemas.microsoft.com/office/drawing/2014/main" id="{1C170951-F078-25D0-5981-B86CECAAFBA6}"/>
              </a:ext>
            </a:extLst>
          </p:cNvPr>
          <p:cNvSpPr txBox="1"/>
          <p:nvPr/>
        </p:nvSpPr>
        <p:spPr>
          <a:xfrm>
            <a:off x="2084642" y="551786"/>
            <a:ext cx="8822843" cy="1616661"/>
          </a:xfrm>
          <a:prstGeom prst="rect">
            <a:avLst/>
          </a:prstGeom>
          <a:noFill/>
        </p:spPr>
        <p:txBody>
          <a:bodyPr wrap="square">
            <a:spAutoFit/>
          </a:bodyPr>
          <a:lstStyle/>
          <a:p>
            <a:pPr lvl="2" algn="ctr">
              <a:lnSpc>
                <a:spcPts val="3920"/>
              </a:lnSpc>
              <a:spcBef>
                <a:spcPct val="0"/>
              </a:spcBef>
            </a:pPr>
            <a:r>
              <a:rPr lang="en-US" sz="4400" dirty="0">
                <a:solidFill>
                  <a:srgbClr val="37521E"/>
                </a:solidFill>
                <a:latin typeface="Canva Sans"/>
                <a:ea typeface="Canva Sans"/>
                <a:cs typeface="Canva Sans"/>
                <a:sym typeface="Canva Sans"/>
              </a:rPr>
              <a:t>Martin McAndrew - National Network of Parent Carer Forums Regional Director, North West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437697" y="323371"/>
            <a:ext cx="6481713" cy="843501"/>
          </a:xfrm>
          <a:prstGeom prst="rect">
            <a:avLst/>
          </a:prstGeom>
        </p:spPr>
        <p:txBody>
          <a:bodyPr wrap="square" lIns="0" tIns="0" rIns="0" bIns="0" rtlCol="0" anchor="t">
            <a:spAutoFit/>
          </a:bodyPr>
          <a:lstStyle/>
          <a:p>
            <a:pPr algn="ctr" defTabSz="609630">
              <a:lnSpc>
                <a:spcPts val="7039"/>
              </a:lnSpc>
            </a:pPr>
            <a:r>
              <a:rPr lang="en-US" sz="4400" dirty="0">
                <a:solidFill>
                  <a:srgbClr val="37521E"/>
                </a:solidFill>
                <a:latin typeface="Canva Sans"/>
                <a:ea typeface="Julius Sans One"/>
                <a:cs typeface="Julius Sans One"/>
                <a:sym typeface="Julius Sans One"/>
              </a:rPr>
              <a:t>Education </a:t>
            </a:r>
          </a:p>
        </p:txBody>
      </p:sp>
      <p:pic>
        <p:nvPicPr>
          <p:cNvPr id="3" name="Picture 3"/>
          <p:cNvPicPr>
            <a:picLocks noChangeAspect="1"/>
          </p:cNvPicPr>
          <p:nvPr/>
        </p:nvPicPr>
        <p:blipFill>
          <a:blip r:embed="rId2"/>
          <a:stretch>
            <a:fillRect/>
          </a:stretch>
        </p:blipFill>
        <p:spPr>
          <a:xfrm>
            <a:off x="2067565" y="-898726"/>
            <a:ext cx="8655451" cy="8655451"/>
          </a:xfrm>
          <a:prstGeom prst="rect">
            <a:avLst/>
          </a:prstGeom>
        </p:spPr>
      </p:pic>
      <p:sp>
        <p:nvSpPr>
          <p:cNvPr id="4" name="TextBox 4"/>
          <p:cNvSpPr txBox="1"/>
          <p:nvPr/>
        </p:nvSpPr>
        <p:spPr>
          <a:xfrm>
            <a:off x="4612318" y="3518908"/>
            <a:ext cx="333613" cy="956993"/>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12</a:t>
            </a:r>
          </a:p>
        </p:txBody>
      </p:sp>
      <p:sp>
        <p:nvSpPr>
          <p:cNvPr id="5" name="TextBox 5"/>
          <p:cNvSpPr txBox="1"/>
          <p:nvPr/>
        </p:nvSpPr>
        <p:spPr>
          <a:xfrm>
            <a:off x="8238775" y="3518908"/>
            <a:ext cx="206295"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8</a:t>
            </a:r>
          </a:p>
        </p:txBody>
      </p:sp>
      <p:sp>
        <p:nvSpPr>
          <p:cNvPr id="6" name="TextBox 6"/>
          <p:cNvSpPr txBox="1"/>
          <p:nvPr/>
        </p:nvSpPr>
        <p:spPr>
          <a:xfrm>
            <a:off x="6738248" y="5082649"/>
            <a:ext cx="220504"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2</a:t>
            </a:r>
          </a:p>
        </p:txBody>
      </p:sp>
      <p:sp>
        <p:nvSpPr>
          <p:cNvPr id="7" name="Freeform 7"/>
          <p:cNvSpPr/>
          <p:nvPr/>
        </p:nvSpPr>
        <p:spPr>
          <a:xfrm>
            <a:off x="8852712" y="5024492"/>
            <a:ext cx="3339288" cy="1833508"/>
          </a:xfrm>
          <a:custGeom>
            <a:avLst/>
            <a:gdLst/>
            <a:ahLst/>
            <a:cxnLst/>
            <a:rect l="l" t="t" r="r" b="b"/>
            <a:pathLst>
              <a:path w="5008932" h="2750262">
                <a:moveTo>
                  <a:pt x="0" y="0"/>
                </a:moveTo>
                <a:lnTo>
                  <a:pt x="5008932" y="0"/>
                </a:lnTo>
                <a:lnTo>
                  <a:pt x="5008932" y="2750262"/>
                </a:lnTo>
                <a:lnTo>
                  <a:pt x="0" y="2750262"/>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121625" y="1962601"/>
            <a:ext cx="7728347" cy="4457952"/>
          </a:xfrm>
          <a:prstGeom prst="rect">
            <a:avLst/>
          </a:prstGeom>
        </p:spPr>
        <p:txBody>
          <a:bodyPr lIns="0" tIns="0" rIns="0" bIns="0" rtlCol="0" anchor="t">
            <a:spAutoFit/>
          </a:bodyPr>
          <a:lstStyle/>
          <a:p>
            <a:pPr algn="ctr" defTabSz="609630">
              <a:lnSpc>
                <a:spcPts val="3920"/>
              </a:lnSpc>
            </a:pPr>
            <a:r>
              <a:rPr lang="en-US" sz="2800" dirty="0">
                <a:solidFill>
                  <a:srgbClr val="000000"/>
                </a:solidFill>
                <a:latin typeface="Julius Sans One"/>
                <a:ea typeface="Julius Sans One"/>
                <a:cs typeface="Julius Sans One"/>
                <a:sym typeface="Julius Sans One"/>
              </a:rPr>
              <a:t>Times of meetings </a:t>
            </a:r>
          </a:p>
          <a:p>
            <a:pPr algn="ctr" defTabSz="609630">
              <a:lnSpc>
                <a:spcPts val="3920"/>
              </a:lnSpc>
            </a:pPr>
            <a:r>
              <a:rPr lang="en-US" sz="2800" dirty="0">
                <a:solidFill>
                  <a:srgbClr val="000000"/>
                </a:solidFill>
                <a:latin typeface="Julius Sans One"/>
                <a:ea typeface="Julius Sans One"/>
                <a:cs typeface="Julius Sans One"/>
                <a:sym typeface="Julius Sans One"/>
              </a:rPr>
              <a:t>Cancellation of meetings</a:t>
            </a:r>
          </a:p>
          <a:p>
            <a:pPr algn="ctr" defTabSz="609630">
              <a:lnSpc>
                <a:spcPts val="3920"/>
              </a:lnSpc>
            </a:pPr>
            <a:r>
              <a:rPr lang="en-US" sz="2800" dirty="0">
                <a:solidFill>
                  <a:srgbClr val="000000"/>
                </a:solidFill>
                <a:latin typeface="Julius Sans One"/>
                <a:ea typeface="Julius Sans One"/>
                <a:cs typeface="Julius Sans One"/>
                <a:sym typeface="Julius Sans One"/>
              </a:rPr>
              <a:t>Capacity</a:t>
            </a:r>
          </a:p>
          <a:p>
            <a:pPr algn="ctr" defTabSz="609630">
              <a:lnSpc>
                <a:spcPts val="3920"/>
              </a:lnSpc>
            </a:pPr>
            <a:r>
              <a:rPr lang="en-US" sz="2800" dirty="0">
                <a:solidFill>
                  <a:srgbClr val="000000"/>
                </a:solidFill>
                <a:latin typeface="Julius Sans One"/>
                <a:ea typeface="Julius Sans One"/>
                <a:cs typeface="Julius Sans One"/>
                <a:sym typeface="Julius Sans One"/>
              </a:rPr>
              <a:t>Changes in Staff </a:t>
            </a:r>
          </a:p>
          <a:p>
            <a:pPr algn="ctr" defTabSz="609630">
              <a:lnSpc>
                <a:spcPts val="3920"/>
              </a:lnSpc>
            </a:pPr>
            <a:r>
              <a:rPr lang="en-US" sz="2800" dirty="0">
                <a:solidFill>
                  <a:srgbClr val="000000"/>
                </a:solidFill>
                <a:latin typeface="Julius Sans One"/>
                <a:ea typeface="Julius Sans One"/>
                <a:cs typeface="Julius Sans One"/>
                <a:sym typeface="Julius Sans One"/>
              </a:rPr>
              <a:t>Not being involved in Decision Making </a:t>
            </a:r>
          </a:p>
          <a:p>
            <a:pPr algn="ctr" defTabSz="609630">
              <a:lnSpc>
                <a:spcPts val="3920"/>
              </a:lnSpc>
            </a:pPr>
            <a:r>
              <a:rPr lang="en-US" sz="2800" dirty="0">
                <a:solidFill>
                  <a:srgbClr val="000000"/>
                </a:solidFill>
                <a:latin typeface="Julius Sans One"/>
                <a:ea typeface="Julius Sans One"/>
                <a:cs typeface="Julius Sans One"/>
                <a:sym typeface="Julius Sans One"/>
              </a:rPr>
              <a:t>Jargon Acronyms </a:t>
            </a:r>
          </a:p>
          <a:p>
            <a:pPr algn="ctr" defTabSz="609630">
              <a:lnSpc>
                <a:spcPts val="3920"/>
              </a:lnSpc>
            </a:pPr>
            <a:r>
              <a:rPr lang="en-US" sz="2800" dirty="0">
                <a:solidFill>
                  <a:srgbClr val="000000"/>
                </a:solidFill>
                <a:latin typeface="Julius Sans One"/>
                <a:ea typeface="Julius Sans One"/>
                <a:cs typeface="Julius Sans One"/>
                <a:sym typeface="Julius Sans One"/>
              </a:rPr>
              <a:t>Other Parent Carer Groups </a:t>
            </a:r>
          </a:p>
          <a:p>
            <a:pPr algn="ctr" defTabSz="609630">
              <a:lnSpc>
                <a:spcPts val="3920"/>
              </a:lnSpc>
            </a:pPr>
            <a:endParaRPr lang="en-US" sz="2800" dirty="0">
              <a:solidFill>
                <a:srgbClr val="000000"/>
              </a:solidFill>
              <a:latin typeface="Julius Sans One"/>
              <a:ea typeface="Julius Sans One"/>
              <a:cs typeface="Julius Sans One"/>
              <a:sym typeface="Julius Sans One"/>
            </a:endParaRPr>
          </a:p>
          <a:p>
            <a:pPr algn="ctr" defTabSz="609630">
              <a:lnSpc>
                <a:spcPts val="3920"/>
              </a:lnSpc>
              <a:spcBef>
                <a:spcPct val="0"/>
              </a:spcBef>
            </a:pPr>
            <a:endParaRPr lang="en-US" sz="2800" dirty="0">
              <a:solidFill>
                <a:srgbClr val="000000"/>
              </a:solidFill>
              <a:latin typeface="Julius Sans One"/>
              <a:ea typeface="Julius Sans One"/>
              <a:cs typeface="Julius Sans One"/>
              <a:sym typeface="Julius Sans One"/>
            </a:endParaRPr>
          </a:p>
        </p:txBody>
      </p:sp>
      <p:sp>
        <p:nvSpPr>
          <p:cNvPr id="3" name="Freeform 3"/>
          <p:cNvSpPr/>
          <p:nvPr/>
        </p:nvSpPr>
        <p:spPr>
          <a:xfrm>
            <a:off x="9175586" y="5024492"/>
            <a:ext cx="3016414" cy="1833508"/>
          </a:xfrm>
          <a:custGeom>
            <a:avLst/>
            <a:gdLst/>
            <a:ahLst/>
            <a:cxnLst/>
            <a:rect l="l" t="t" r="r" b="b"/>
            <a:pathLst>
              <a:path w="4524621" h="2750262">
                <a:moveTo>
                  <a:pt x="0" y="0"/>
                </a:moveTo>
                <a:lnTo>
                  <a:pt x="4524621" y="0"/>
                </a:lnTo>
                <a:lnTo>
                  <a:pt x="4524621" y="2750262"/>
                </a:lnTo>
                <a:lnTo>
                  <a:pt x="0" y="2750262"/>
                </a:lnTo>
                <a:lnTo>
                  <a:pt x="0" y="0"/>
                </a:lnTo>
                <a:close/>
              </a:path>
            </a:pathLst>
          </a:custGeom>
          <a:blipFill>
            <a:blip r:embed="rId3"/>
            <a:stretch>
              <a:fillRect l="-10703"/>
            </a:stretch>
          </a:blipFill>
        </p:spPr>
        <p:txBody>
          <a:bodyPr/>
          <a:lstStyle/>
          <a:p>
            <a:pPr defTabSz="609630"/>
            <a:endParaRPr lang="en-GB" sz="1200">
              <a:solidFill>
                <a:prstClr val="black"/>
              </a:solidFill>
              <a:latin typeface="Calibri"/>
            </a:endParaRPr>
          </a:p>
        </p:txBody>
      </p:sp>
      <p:sp>
        <p:nvSpPr>
          <p:cNvPr id="4" name="Freeform 4"/>
          <p:cNvSpPr/>
          <p:nvPr/>
        </p:nvSpPr>
        <p:spPr>
          <a:xfrm>
            <a:off x="261485" y="494487"/>
            <a:ext cx="2912664" cy="2743200"/>
          </a:xfrm>
          <a:custGeom>
            <a:avLst/>
            <a:gdLst/>
            <a:ahLst/>
            <a:cxnLst/>
            <a:rect l="l" t="t" r="r" b="b"/>
            <a:pathLst>
              <a:path w="4368996" h="4114800">
                <a:moveTo>
                  <a:pt x="0" y="0"/>
                </a:moveTo>
                <a:lnTo>
                  <a:pt x="4368997" y="0"/>
                </a:lnTo>
                <a:lnTo>
                  <a:pt x="4368997" y="4114800"/>
                </a:lnTo>
                <a:lnTo>
                  <a:pt x="0" y="4114800"/>
                </a:lnTo>
                <a:lnTo>
                  <a:pt x="0" y="0"/>
                </a:lnTo>
                <a:close/>
              </a:path>
            </a:pathLst>
          </a:custGeom>
          <a:blipFill>
            <a:blip r:embed="rId4">
              <a:alphaModFix amt="71000"/>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5" name="TextBox 5"/>
          <p:cNvSpPr txBox="1"/>
          <p:nvPr/>
        </p:nvSpPr>
        <p:spPr>
          <a:xfrm>
            <a:off x="2905204" y="233136"/>
            <a:ext cx="6381591" cy="1197315"/>
          </a:xfrm>
          <a:prstGeom prst="rect">
            <a:avLst/>
          </a:prstGeom>
        </p:spPr>
        <p:txBody>
          <a:bodyPr lIns="0" tIns="0" rIns="0" bIns="0" rtlCol="0" anchor="t">
            <a:spAutoFit/>
          </a:bodyPr>
          <a:lstStyle/>
          <a:p>
            <a:pPr algn="ctr" defTabSz="609630">
              <a:lnSpc>
                <a:spcPts val="10895"/>
              </a:lnSpc>
            </a:pPr>
            <a:r>
              <a:rPr lang="en-US" sz="4400" dirty="0">
                <a:solidFill>
                  <a:srgbClr val="37521E"/>
                </a:solidFill>
                <a:latin typeface="Canva Sans"/>
                <a:ea typeface="Julius Sans One"/>
                <a:cs typeface="Julius Sans One"/>
                <a:sym typeface="Julius Sans One"/>
              </a:rPr>
              <a:t>Challenges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71535" y="4913093"/>
            <a:ext cx="3339288" cy="1833508"/>
          </a:xfrm>
          <a:custGeom>
            <a:avLst/>
            <a:gdLst/>
            <a:ahLst/>
            <a:cxnLst/>
            <a:rect l="l" t="t" r="r" b="b"/>
            <a:pathLst>
              <a:path w="5008932" h="2750262">
                <a:moveTo>
                  <a:pt x="0" y="0"/>
                </a:moveTo>
                <a:lnTo>
                  <a:pt x="5008932" y="0"/>
                </a:lnTo>
                <a:lnTo>
                  <a:pt x="5008932" y="2750262"/>
                </a:lnTo>
                <a:lnTo>
                  <a:pt x="0" y="2750262"/>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a:off x="5351585" y="356819"/>
            <a:ext cx="6154615" cy="4800600"/>
          </a:xfrm>
          <a:custGeom>
            <a:avLst/>
            <a:gdLst/>
            <a:ahLst/>
            <a:cxnLst/>
            <a:rect l="l" t="t" r="r" b="b"/>
            <a:pathLst>
              <a:path w="9231923" h="7200900">
                <a:moveTo>
                  <a:pt x="0" y="0"/>
                </a:moveTo>
                <a:lnTo>
                  <a:pt x="9231923" y="0"/>
                </a:lnTo>
                <a:lnTo>
                  <a:pt x="9231923" y="7200900"/>
                </a:lnTo>
                <a:lnTo>
                  <a:pt x="0" y="72009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57529" y="2536719"/>
            <a:ext cx="5294055" cy="4644870"/>
          </a:xfrm>
          <a:custGeom>
            <a:avLst/>
            <a:gdLst/>
            <a:ahLst/>
            <a:cxnLst/>
            <a:rect l="l" t="t" r="r" b="b"/>
            <a:pathLst>
              <a:path w="7941082" h="6967305">
                <a:moveTo>
                  <a:pt x="0" y="0"/>
                </a:moveTo>
                <a:lnTo>
                  <a:pt x="7941082" y="0"/>
                </a:lnTo>
                <a:lnTo>
                  <a:pt x="7941082" y="6967305"/>
                </a:lnTo>
                <a:lnTo>
                  <a:pt x="0" y="69673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1121630" y="13919"/>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8">
              <a:alphaModFix amt="23000"/>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5723426" y="795243"/>
            <a:ext cx="5410932" cy="2273699"/>
          </a:xfrm>
          <a:prstGeom prst="rect">
            <a:avLst/>
          </a:prstGeom>
        </p:spPr>
        <p:txBody>
          <a:bodyPr lIns="0" tIns="0" rIns="0" bIns="0" rtlCol="0" anchor="t">
            <a:spAutoFit/>
          </a:bodyPr>
          <a:lstStyle/>
          <a:p>
            <a:pPr algn="ctr" defTabSz="609630">
              <a:lnSpc>
                <a:spcPts val="2953"/>
              </a:lnSpc>
              <a:spcBef>
                <a:spcPct val="0"/>
              </a:spcBef>
            </a:pPr>
            <a:r>
              <a:rPr lang="en-US" sz="2109">
                <a:solidFill>
                  <a:srgbClr val="000000"/>
                </a:solidFill>
                <a:latin typeface="Canva Sans"/>
                <a:ea typeface="Canva Sans"/>
                <a:cs typeface="Canva Sans"/>
                <a:sym typeface="Canva Sans"/>
              </a:rPr>
              <a:t>We work very closely with our DCO who is passionate about co-production and hearing from parents. This year this has heavily influenced work on the ADHD pathway, ASD pathway, diagnosing learning disabilities and PFA.</a:t>
            </a:r>
          </a:p>
        </p:txBody>
      </p:sp>
      <p:sp>
        <p:nvSpPr>
          <p:cNvPr id="7" name="TextBox 7"/>
          <p:cNvSpPr txBox="1"/>
          <p:nvPr/>
        </p:nvSpPr>
        <p:spPr>
          <a:xfrm>
            <a:off x="820910" y="3294637"/>
            <a:ext cx="3344641" cy="2127057"/>
          </a:xfrm>
          <a:prstGeom prst="rect">
            <a:avLst/>
          </a:prstGeom>
        </p:spPr>
        <p:txBody>
          <a:bodyPr lIns="0" tIns="0" rIns="0" bIns="0" rtlCol="0" anchor="t">
            <a:spAutoFit/>
          </a:bodyPr>
          <a:lstStyle/>
          <a:p>
            <a:pPr algn="ctr" defTabSz="609630">
              <a:lnSpc>
                <a:spcPts val="2379"/>
              </a:lnSpc>
              <a:spcBef>
                <a:spcPct val="0"/>
              </a:spcBef>
            </a:pPr>
            <a:r>
              <a:rPr lang="en-US" sz="1699">
                <a:solidFill>
                  <a:srgbClr val="000000"/>
                </a:solidFill>
                <a:latin typeface="Canva Sans"/>
                <a:ea typeface="Canva Sans"/>
                <a:cs typeface="Canva Sans"/>
                <a:sym typeface="Canva Sans"/>
              </a:rPr>
              <a:t>Our Director of Education and the Executive Director of Children Services are keen to hear parent carers voices and will schedule meetings as needed to discuss parent carer concerns and look for ways to address these,</a:t>
            </a:r>
          </a:p>
        </p:txBody>
      </p:sp>
      <p:sp>
        <p:nvSpPr>
          <p:cNvPr id="8" name="TextBox 8"/>
          <p:cNvSpPr txBox="1"/>
          <p:nvPr/>
        </p:nvSpPr>
        <p:spPr>
          <a:xfrm>
            <a:off x="5351584" y="5297624"/>
            <a:ext cx="5473206" cy="1675139"/>
          </a:xfrm>
          <a:prstGeom prst="rect">
            <a:avLst/>
          </a:prstGeom>
        </p:spPr>
        <p:txBody>
          <a:bodyPr wrap="square" lIns="0" tIns="0" rIns="0" bIns="0" rtlCol="0" anchor="t">
            <a:spAutoFit/>
          </a:bodyPr>
          <a:lstStyle/>
          <a:p>
            <a:pPr algn="just" defTabSz="609630">
              <a:lnSpc>
                <a:spcPts val="1867"/>
              </a:lnSpc>
            </a:pPr>
            <a:r>
              <a:rPr lang="en-US" sz="1400" dirty="0">
                <a:solidFill>
                  <a:srgbClr val="000000"/>
                </a:solidFill>
                <a:latin typeface="Canva Sans"/>
                <a:ea typeface="Canva Sans"/>
                <a:cs typeface="Canva Sans"/>
                <a:sym typeface="Canva Sans"/>
              </a:rPr>
              <a:t>Directly quoted acronyms </a:t>
            </a:r>
          </a:p>
          <a:p>
            <a:pPr algn="just" defTabSz="609630">
              <a:lnSpc>
                <a:spcPts val="1867"/>
              </a:lnSpc>
            </a:pPr>
            <a:r>
              <a:rPr lang="en-US" sz="1400" dirty="0">
                <a:solidFill>
                  <a:srgbClr val="000000"/>
                </a:solidFill>
                <a:latin typeface="Canva Sans"/>
                <a:ea typeface="Canva Sans"/>
                <a:cs typeface="Canva Sans"/>
                <a:sym typeface="Canva Sans"/>
              </a:rPr>
              <a:t>DCO Designated Clinical Officer</a:t>
            </a:r>
          </a:p>
          <a:p>
            <a:pPr algn="just" defTabSz="609630">
              <a:lnSpc>
                <a:spcPts val="1867"/>
              </a:lnSpc>
            </a:pPr>
            <a:r>
              <a:rPr lang="en-US" sz="1400" dirty="0">
                <a:solidFill>
                  <a:srgbClr val="000000"/>
                </a:solidFill>
                <a:latin typeface="Canva Sans"/>
                <a:ea typeface="Canva Sans"/>
                <a:cs typeface="Canva Sans"/>
                <a:sym typeface="Canva Sans"/>
              </a:rPr>
              <a:t>ADHD Attention Deficit and Hyperactivity disorder </a:t>
            </a:r>
          </a:p>
          <a:p>
            <a:pPr algn="just" defTabSz="609630">
              <a:lnSpc>
                <a:spcPts val="1867"/>
              </a:lnSpc>
            </a:pPr>
            <a:r>
              <a:rPr lang="en-US" sz="1400" dirty="0">
                <a:solidFill>
                  <a:srgbClr val="000000"/>
                </a:solidFill>
                <a:latin typeface="Canva Sans"/>
                <a:ea typeface="Canva Sans"/>
                <a:cs typeface="Canva Sans"/>
                <a:sym typeface="Canva Sans"/>
              </a:rPr>
              <a:t>ASD Autism Spectrum Disorder</a:t>
            </a:r>
          </a:p>
          <a:p>
            <a:pPr algn="just" defTabSz="609630">
              <a:lnSpc>
                <a:spcPts val="1867"/>
              </a:lnSpc>
            </a:pPr>
            <a:r>
              <a:rPr lang="en-US" sz="1400" dirty="0">
                <a:solidFill>
                  <a:srgbClr val="000000"/>
                </a:solidFill>
                <a:latin typeface="Canva Sans"/>
                <a:ea typeface="Canva Sans"/>
                <a:cs typeface="Canva Sans"/>
                <a:sym typeface="Canva Sans"/>
              </a:rPr>
              <a:t>PFA Preparing for Adulthood</a:t>
            </a:r>
          </a:p>
          <a:p>
            <a:pPr algn="just" defTabSz="609630">
              <a:lnSpc>
                <a:spcPts val="3920"/>
              </a:lnSpc>
              <a:spcBef>
                <a:spcPct val="0"/>
              </a:spcBef>
            </a:pPr>
            <a:r>
              <a:rPr lang="en-US" sz="2800" dirty="0">
                <a:solidFill>
                  <a:srgbClr val="000000"/>
                </a:solidFill>
                <a:latin typeface="Canva Sans"/>
                <a:ea typeface="Canva Sans"/>
                <a:cs typeface="Canva Sans"/>
                <a:sym typeface="Canva Sans"/>
              </a:rPr>
              <a:t> </a:t>
            </a:r>
          </a:p>
        </p:txBody>
      </p:sp>
      <p:sp>
        <p:nvSpPr>
          <p:cNvPr id="9" name="TextBox 9"/>
          <p:cNvSpPr txBox="1"/>
          <p:nvPr/>
        </p:nvSpPr>
        <p:spPr>
          <a:xfrm>
            <a:off x="145110" y="821287"/>
            <a:ext cx="5118894" cy="903324"/>
          </a:xfrm>
          <a:prstGeom prst="rect">
            <a:avLst/>
          </a:prstGeom>
        </p:spPr>
        <p:txBody>
          <a:bodyPr lIns="0" tIns="0" rIns="0" bIns="0" rtlCol="0" anchor="t">
            <a:spAutoFit/>
          </a:bodyPr>
          <a:lstStyle/>
          <a:p>
            <a:pPr algn="ctr" defTabSz="609630">
              <a:lnSpc>
                <a:spcPts val="7525"/>
              </a:lnSpc>
              <a:spcBef>
                <a:spcPct val="0"/>
              </a:spcBef>
            </a:pPr>
            <a:r>
              <a:rPr lang="en-US" sz="4400" dirty="0">
                <a:solidFill>
                  <a:srgbClr val="37521E"/>
                </a:solidFill>
                <a:latin typeface="Canva Sans"/>
                <a:ea typeface="Julius Sans One"/>
                <a:cs typeface="Julius Sans One"/>
                <a:sym typeface="Julius Sans One"/>
              </a:rPr>
              <a:t>Achievements</a:t>
            </a:r>
            <a:r>
              <a:rPr lang="en-US" sz="5375" dirty="0">
                <a:solidFill>
                  <a:srgbClr val="37521E"/>
                </a:solidFill>
                <a:latin typeface="Julius Sans One"/>
                <a:ea typeface="Julius Sans One"/>
                <a:cs typeface="Julius Sans One"/>
                <a:sym typeface="Julius Sans One"/>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852712" y="5024492"/>
            <a:ext cx="3339288" cy="1833508"/>
          </a:xfrm>
          <a:custGeom>
            <a:avLst/>
            <a:gdLst/>
            <a:ahLst/>
            <a:cxnLst/>
            <a:rect l="l" t="t" r="r" b="b"/>
            <a:pathLst>
              <a:path w="5008932" h="2750262">
                <a:moveTo>
                  <a:pt x="0" y="0"/>
                </a:moveTo>
                <a:lnTo>
                  <a:pt x="5008932" y="0"/>
                </a:lnTo>
                <a:lnTo>
                  <a:pt x="5008932" y="2750262"/>
                </a:lnTo>
                <a:lnTo>
                  <a:pt x="0" y="2750262"/>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a:off x="321500" y="-21148"/>
            <a:ext cx="3716157" cy="2743200"/>
          </a:xfrm>
          <a:custGeom>
            <a:avLst/>
            <a:gdLst/>
            <a:ahLst/>
            <a:cxnLst/>
            <a:rect l="l" t="t" r="r" b="b"/>
            <a:pathLst>
              <a:path w="5574236" h="4114800">
                <a:moveTo>
                  <a:pt x="0" y="0"/>
                </a:moveTo>
                <a:lnTo>
                  <a:pt x="5574237" y="0"/>
                </a:lnTo>
                <a:lnTo>
                  <a:pt x="557423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4" name="Freeform 4"/>
          <p:cNvSpPr/>
          <p:nvPr/>
        </p:nvSpPr>
        <p:spPr>
          <a:xfrm>
            <a:off x="5351585" y="356819"/>
            <a:ext cx="6154615" cy="4800600"/>
          </a:xfrm>
          <a:custGeom>
            <a:avLst/>
            <a:gdLst/>
            <a:ahLst/>
            <a:cxnLst/>
            <a:rect l="l" t="t" r="r" b="b"/>
            <a:pathLst>
              <a:path w="9231923" h="7200900">
                <a:moveTo>
                  <a:pt x="0" y="0"/>
                </a:moveTo>
                <a:lnTo>
                  <a:pt x="9231923" y="0"/>
                </a:lnTo>
                <a:lnTo>
                  <a:pt x="9231923"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GB" sz="1200">
              <a:solidFill>
                <a:prstClr val="black"/>
              </a:solidFill>
              <a:latin typeface="Calibri"/>
            </a:endParaRPr>
          </a:p>
        </p:txBody>
      </p:sp>
      <p:sp>
        <p:nvSpPr>
          <p:cNvPr id="5" name="Freeform 5"/>
          <p:cNvSpPr/>
          <p:nvPr/>
        </p:nvSpPr>
        <p:spPr>
          <a:xfrm>
            <a:off x="584184" y="2580921"/>
            <a:ext cx="5294055" cy="4644870"/>
          </a:xfrm>
          <a:custGeom>
            <a:avLst/>
            <a:gdLst/>
            <a:ahLst/>
            <a:cxnLst/>
            <a:rect l="l" t="t" r="r" b="b"/>
            <a:pathLst>
              <a:path w="7941082" h="6967305">
                <a:moveTo>
                  <a:pt x="0" y="0"/>
                </a:moveTo>
                <a:lnTo>
                  <a:pt x="7941082" y="0"/>
                </a:lnTo>
                <a:lnTo>
                  <a:pt x="7941082" y="6967305"/>
                </a:lnTo>
                <a:lnTo>
                  <a:pt x="0" y="69673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6" name="TextBox 6"/>
          <p:cNvSpPr txBox="1"/>
          <p:nvPr/>
        </p:nvSpPr>
        <p:spPr>
          <a:xfrm>
            <a:off x="732136" y="972616"/>
            <a:ext cx="2894886" cy="711157"/>
          </a:xfrm>
          <a:prstGeom prst="rect">
            <a:avLst/>
          </a:prstGeom>
        </p:spPr>
        <p:txBody>
          <a:bodyPr lIns="0" tIns="0" rIns="0" bIns="0" rtlCol="0" anchor="t">
            <a:spAutoFit/>
          </a:bodyPr>
          <a:lstStyle/>
          <a:p>
            <a:pPr algn="ctr" defTabSz="609630">
              <a:lnSpc>
                <a:spcPts val="2893"/>
              </a:lnSpc>
              <a:spcBef>
                <a:spcPct val="0"/>
              </a:spcBef>
            </a:pPr>
            <a:r>
              <a:rPr lang="en-US" sz="2067" dirty="0">
                <a:solidFill>
                  <a:srgbClr val="000000"/>
                </a:solidFill>
                <a:latin typeface="Canva Sans"/>
                <a:ea typeface="Canva Sans"/>
                <a:cs typeface="Canva Sans"/>
                <a:sym typeface="Canva Sans"/>
              </a:rPr>
              <a:t>It is getting better </a:t>
            </a:r>
          </a:p>
          <a:p>
            <a:pPr algn="ctr" defTabSz="609630">
              <a:lnSpc>
                <a:spcPts val="2893"/>
              </a:lnSpc>
              <a:spcBef>
                <a:spcPct val="0"/>
              </a:spcBef>
            </a:pPr>
            <a:r>
              <a:rPr lang="en-US" sz="2067" dirty="0">
                <a:solidFill>
                  <a:srgbClr val="000000"/>
                </a:solidFill>
                <a:latin typeface="Canva Sans"/>
                <a:ea typeface="Canva Sans"/>
                <a:cs typeface="Canva Sans"/>
                <a:sym typeface="Canva Sans"/>
              </a:rPr>
              <a:t>with the DSCO in place</a:t>
            </a:r>
          </a:p>
        </p:txBody>
      </p:sp>
      <p:sp>
        <p:nvSpPr>
          <p:cNvPr id="7" name="TextBox 7"/>
          <p:cNvSpPr txBox="1"/>
          <p:nvPr/>
        </p:nvSpPr>
        <p:spPr>
          <a:xfrm>
            <a:off x="5723426" y="966266"/>
            <a:ext cx="5410932" cy="1888979"/>
          </a:xfrm>
          <a:prstGeom prst="rect">
            <a:avLst/>
          </a:prstGeom>
        </p:spPr>
        <p:txBody>
          <a:bodyPr lIns="0" tIns="0" rIns="0" bIns="0" rtlCol="0" anchor="t">
            <a:spAutoFit/>
          </a:bodyPr>
          <a:lstStyle/>
          <a:p>
            <a:pPr algn="ctr" defTabSz="609630">
              <a:lnSpc>
                <a:spcPts val="2953"/>
              </a:lnSpc>
              <a:spcBef>
                <a:spcPct val="0"/>
              </a:spcBef>
            </a:pPr>
            <a:r>
              <a:rPr lang="en-US" sz="2109">
                <a:solidFill>
                  <a:srgbClr val="000000"/>
                </a:solidFill>
                <a:latin typeface="Canva Sans"/>
                <a:ea typeface="Canva Sans"/>
                <a:cs typeface="Canva Sans"/>
                <a:sym typeface="Canva Sans"/>
              </a:rPr>
              <a:t>We have representation on Strategic meetings, attend events with partners and hold a fortnightly keeping in touch meeting to discuss any issues with health, education and social care.</a:t>
            </a:r>
          </a:p>
        </p:txBody>
      </p:sp>
      <p:sp>
        <p:nvSpPr>
          <p:cNvPr id="8" name="TextBox 8"/>
          <p:cNvSpPr txBox="1"/>
          <p:nvPr/>
        </p:nvSpPr>
        <p:spPr>
          <a:xfrm>
            <a:off x="1183827" y="3370913"/>
            <a:ext cx="3590957" cy="2514471"/>
          </a:xfrm>
          <a:prstGeom prst="rect">
            <a:avLst/>
          </a:prstGeom>
        </p:spPr>
        <p:txBody>
          <a:bodyPr lIns="0" tIns="0" rIns="0" bIns="0" rtlCol="0" anchor="t">
            <a:spAutoFit/>
          </a:bodyPr>
          <a:lstStyle/>
          <a:p>
            <a:pPr algn="ctr" defTabSz="609630">
              <a:lnSpc>
                <a:spcPts val="2201"/>
              </a:lnSpc>
              <a:spcBef>
                <a:spcPct val="0"/>
              </a:spcBef>
            </a:pPr>
            <a:r>
              <a:rPr lang="en-US" sz="1572" dirty="0">
                <a:solidFill>
                  <a:srgbClr val="000000"/>
                </a:solidFill>
                <a:latin typeface="Canva Sans"/>
                <a:ea typeface="Canva Sans"/>
                <a:cs typeface="Canva Sans"/>
                <a:sym typeface="Canva Sans"/>
              </a:rPr>
              <a:t>We are asked to attend all meetings prior to anything being co-produced rather than being asked to look at documents. We are involved in creating them such as the SEND strategy and other up-and-coming documents. We feel that our opinions and lived experience are very much appreciated and heard within services and the LA,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94959" y="2939826"/>
            <a:ext cx="3320061" cy="2743200"/>
          </a:xfrm>
          <a:custGeom>
            <a:avLst/>
            <a:gdLst/>
            <a:ahLst/>
            <a:cxnLst/>
            <a:rect l="l" t="t" r="r" b="b"/>
            <a:pathLst>
              <a:path w="4980091" h="4114800">
                <a:moveTo>
                  <a:pt x="0" y="0"/>
                </a:moveTo>
                <a:lnTo>
                  <a:pt x="4980091" y="0"/>
                </a:lnTo>
                <a:lnTo>
                  <a:pt x="498009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TextBox 3"/>
          <p:cNvSpPr txBox="1"/>
          <p:nvPr/>
        </p:nvSpPr>
        <p:spPr>
          <a:xfrm>
            <a:off x="1335732" y="114114"/>
            <a:ext cx="9186625" cy="2432461"/>
          </a:xfrm>
          <a:prstGeom prst="rect">
            <a:avLst/>
          </a:prstGeom>
        </p:spPr>
        <p:txBody>
          <a:bodyPr lIns="0" tIns="0" rIns="0" bIns="0" rtlCol="0" anchor="t">
            <a:spAutoFit/>
          </a:bodyPr>
          <a:lstStyle/>
          <a:p>
            <a:pPr algn="ctr">
              <a:lnSpc>
                <a:spcPts val="5054"/>
              </a:lnSpc>
            </a:pPr>
            <a:r>
              <a:rPr lang="en-US" sz="4400" dirty="0">
                <a:solidFill>
                  <a:srgbClr val="37521E"/>
                </a:solidFill>
                <a:latin typeface="Canva Sans"/>
                <a:ea typeface="Julius Sans One"/>
                <a:cs typeface="Julius Sans One"/>
                <a:sym typeface="Julius Sans One"/>
              </a:rPr>
              <a:t>Successful Relationships </a:t>
            </a:r>
          </a:p>
          <a:p>
            <a:pPr algn="ctr">
              <a:lnSpc>
                <a:spcPts val="5054"/>
              </a:lnSpc>
            </a:pPr>
            <a:r>
              <a:rPr lang="en-US" sz="4400" dirty="0">
                <a:solidFill>
                  <a:srgbClr val="37521E"/>
                </a:solidFill>
                <a:latin typeface="Canva Sans"/>
                <a:ea typeface="Julius Sans One"/>
                <a:cs typeface="Julius Sans One"/>
                <a:sym typeface="Julius Sans One"/>
              </a:rPr>
              <a:t>comes from committed relationships</a:t>
            </a:r>
          </a:p>
          <a:p>
            <a:pPr algn="ctr">
              <a:lnSpc>
                <a:spcPts val="9066"/>
              </a:lnSpc>
              <a:spcBef>
                <a:spcPct val="0"/>
              </a:spcBef>
            </a:pPr>
            <a:r>
              <a:rPr lang="en-US" sz="6476" i="1" dirty="0">
                <a:solidFill>
                  <a:srgbClr val="000000"/>
                </a:solidFill>
                <a:latin typeface="Brush Script Italics"/>
                <a:ea typeface="Brush Script Italics"/>
                <a:cs typeface="Brush Script Italics"/>
                <a:sym typeface="Brush Script Italics"/>
              </a:rPr>
              <a:t>Not a one night stand </a:t>
            </a:r>
          </a:p>
        </p:txBody>
      </p:sp>
      <p:sp>
        <p:nvSpPr>
          <p:cNvPr id="4" name="Freeform 4"/>
          <p:cNvSpPr/>
          <p:nvPr/>
        </p:nvSpPr>
        <p:spPr>
          <a:xfrm>
            <a:off x="8852712" y="5024492"/>
            <a:ext cx="3339288" cy="1833508"/>
          </a:xfrm>
          <a:custGeom>
            <a:avLst/>
            <a:gdLst/>
            <a:ahLst/>
            <a:cxnLst/>
            <a:rect l="l" t="t" r="r" b="b"/>
            <a:pathLst>
              <a:path w="5008932" h="2750262">
                <a:moveTo>
                  <a:pt x="0" y="0"/>
                </a:moveTo>
                <a:lnTo>
                  <a:pt x="5008932" y="0"/>
                </a:lnTo>
                <a:lnTo>
                  <a:pt x="5008932" y="2750262"/>
                </a:lnTo>
                <a:lnTo>
                  <a:pt x="0" y="2750262"/>
                </a:lnTo>
                <a:lnTo>
                  <a:pt x="0" y="0"/>
                </a:lnTo>
                <a:close/>
              </a:path>
            </a:pathLst>
          </a:custGeom>
          <a:blipFill>
            <a:blip r:embed="rId5"/>
            <a:stretch>
              <a:fillRect/>
            </a:stretch>
          </a:blipFill>
        </p:spPr>
        <p:txBody>
          <a:bodyPr/>
          <a:lstStyle/>
          <a:p>
            <a:endParaRPr lang="en-GB" sz="1200"/>
          </a:p>
        </p:txBody>
      </p:sp>
      <p:sp>
        <p:nvSpPr>
          <p:cNvPr id="5" name="Freeform 5"/>
          <p:cNvSpPr/>
          <p:nvPr/>
        </p:nvSpPr>
        <p:spPr>
          <a:xfrm>
            <a:off x="315686" y="1821762"/>
            <a:ext cx="5780314" cy="4259942"/>
          </a:xfrm>
          <a:custGeom>
            <a:avLst/>
            <a:gdLst/>
            <a:ahLst/>
            <a:cxnLst/>
            <a:rect l="l" t="t" r="r" b="b"/>
            <a:pathLst>
              <a:path w="7960894" h="5970671">
                <a:moveTo>
                  <a:pt x="0" y="0"/>
                </a:moveTo>
                <a:lnTo>
                  <a:pt x="7960894" y="0"/>
                </a:lnTo>
                <a:lnTo>
                  <a:pt x="7960894" y="5970671"/>
                </a:lnTo>
                <a:lnTo>
                  <a:pt x="0" y="5970671"/>
                </a:lnTo>
                <a:lnTo>
                  <a:pt x="0" y="0"/>
                </a:lnTo>
                <a:close/>
              </a:path>
            </a:pathLst>
          </a:custGeom>
          <a:blipFill>
            <a:blip r:embed="rId6"/>
            <a:stretch>
              <a:fillRect/>
            </a:stretch>
          </a:blipFill>
        </p:spPr>
        <p:txBody>
          <a:bodyPr/>
          <a:lstStyle/>
          <a:p>
            <a:endParaRPr lang="en-GB"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17944" y="3823219"/>
            <a:ext cx="1795085" cy="1788354"/>
          </a:xfrm>
          <a:custGeom>
            <a:avLst/>
            <a:gdLst/>
            <a:ahLst/>
            <a:cxnLst/>
            <a:rect l="l" t="t" r="r" b="b"/>
            <a:pathLst>
              <a:path w="2692628" h="2682531">
                <a:moveTo>
                  <a:pt x="0" y="0"/>
                </a:moveTo>
                <a:lnTo>
                  <a:pt x="2692628" y="0"/>
                </a:lnTo>
                <a:lnTo>
                  <a:pt x="2692628" y="2682531"/>
                </a:lnTo>
                <a:lnTo>
                  <a:pt x="0" y="2682531"/>
                </a:lnTo>
                <a:lnTo>
                  <a:pt x="0" y="0"/>
                </a:lnTo>
                <a:close/>
              </a:path>
            </a:pathLst>
          </a:custGeom>
          <a:blipFill>
            <a:blip r:embed="rId3"/>
            <a:stretch>
              <a:fillRect/>
            </a:stretch>
          </a:blipFill>
        </p:spPr>
        <p:txBody>
          <a:bodyPr/>
          <a:lstStyle/>
          <a:p>
            <a:pPr defTabSz="609630"/>
            <a:endParaRPr lang="en-GB" sz="1200" dirty="0">
              <a:solidFill>
                <a:prstClr val="black"/>
              </a:solidFill>
              <a:latin typeface="Calibri"/>
            </a:endParaRPr>
          </a:p>
        </p:txBody>
      </p:sp>
      <p:sp>
        <p:nvSpPr>
          <p:cNvPr id="3" name="Freeform 3"/>
          <p:cNvSpPr/>
          <p:nvPr/>
        </p:nvSpPr>
        <p:spPr>
          <a:xfrm>
            <a:off x="7400763" y="4717397"/>
            <a:ext cx="2039779" cy="1223867"/>
          </a:xfrm>
          <a:custGeom>
            <a:avLst/>
            <a:gdLst/>
            <a:ahLst/>
            <a:cxnLst/>
            <a:rect l="l" t="t" r="r" b="b"/>
            <a:pathLst>
              <a:path w="3059669" h="1835801">
                <a:moveTo>
                  <a:pt x="0" y="0"/>
                </a:moveTo>
                <a:lnTo>
                  <a:pt x="3059669" y="0"/>
                </a:lnTo>
                <a:lnTo>
                  <a:pt x="3059669" y="1835802"/>
                </a:lnTo>
                <a:lnTo>
                  <a:pt x="0" y="1835802"/>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4" name="TextBox 4"/>
          <p:cNvSpPr txBox="1"/>
          <p:nvPr/>
        </p:nvSpPr>
        <p:spPr>
          <a:xfrm>
            <a:off x="843570" y="2671965"/>
            <a:ext cx="11898233" cy="4090863"/>
          </a:xfrm>
          <a:prstGeom prst="rect">
            <a:avLst/>
          </a:prstGeom>
        </p:spPr>
        <p:txBody>
          <a:bodyPr lIns="0" tIns="0" rIns="0" bIns="0" rtlCol="0" anchor="t">
            <a:spAutoFit/>
          </a:bodyPr>
          <a:lstStyle/>
          <a:p>
            <a:pPr algn="just" defTabSz="609630">
              <a:lnSpc>
                <a:spcPts val="4106"/>
              </a:lnSpc>
            </a:pPr>
            <a:r>
              <a:rPr lang="en-US" sz="2933" dirty="0">
                <a:solidFill>
                  <a:srgbClr val="000000"/>
                </a:solidFill>
                <a:latin typeface="Canva Sans"/>
                <a:ea typeface="Canva Sans"/>
                <a:cs typeface="Canva Sans"/>
                <a:sym typeface="Canva Sans"/>
              </a:rPr>
              <a:t>Blank piece of paper?</a:t>
            </a:r>
          </a:p>
          <a:p>
            <a:pPr algn="just" defTabSz="609630">
              <a:lnSpc>
                <a:spcPts val="4106"/>
              </a:lnSpc>
            </a:pPr>
            <a:r>
              <a:rPr lang="en-US" sz="2933" dirty="0">
                <a:solidFill>
                  <a:srgbClr val="000000"/>
                </a:solidFill>
                <a:latin typeface="Canva Sans"/>
                <a:ea typeface="Canva Sans"/>
                <a:cs typeface="Canva Sans"/>
                <a:sym typeface="Canva Sans"/>
              </a:rPr>
              <a:t>Children and Young People with SEND &amp; their families at the heart </a:t>
            </a:r>
          </a:p>
          <a:p>
            <a:pPr algn="just" defTabSz="609630">
              <a:lnSpc>
                <a:spcPts val="4106"/>
              </a:lnSpc>
            </a:pPr>
            <a:r>
              <a:rPr lang="en-US" sz="2933" dirty="0">
                <a:solidFill>
                  <a:srgbClr val="000000"/>
                </a:solidFill>
                <a:latin typeface="Canva Sans"/>
                <a:ea typeface="Canva Sans"/>
                <a:cs typeface="Canva Sans"/>
                <a:sym typeface="Canva Sans"/>
              </a:rPr>
              <a:t>Golden Thread</a:t>
            </a:r>
          </a:p>
          <a:p>
            <a:pPr algn="just" defTabSz="609630">
              <a:lnSpc>
                <a:spcPts val="4106"/>
              </a:lnSpc>
            </a:pPr>
            <a:r>
              <a:rPr lang="en-US" sz="2933" dirty="0">
                <a:solidFill>
                  <a:srgbClr val="000000"/>
                </a:solidFill>
                <a:latin typeface="Canva Sans"/>
                <a:ea typeface="Canva Sans"/>
                <a:cs typeface="Canva Sans"/>
                <a:sym typeface="Canva Sans"/>
              </a:rPr>
              <a:t>Relationships </a:t>
            </a:r>
          </a:p>
          <a:p>
            <a:pPr algn="just" defTabSz="609630">
              <a:lnSpc>
                <a:spcPts val="4106"/>
              </a:lnSpc>
            </a:pPr>
            <a:r>
              <a:rPr lang="en-US" sz="2933" dirty="0">
                <a:solidFill>
                  <a:srgbClr val="000000"/>
                </a:solidFill>
                <a:latin typeface="Canva Sans"/>
                <a:ea typeface="Canva Sans"/>
                <a:cs typeface="Canva Sans"/>
                <a:sym typeface="Canva Sans"/>
              </a:rPr>
              <a:t>No need to reinvent the wheel </a:t>
            </a:r>
          </a:p>
          <a:p>
            <a:pPr algn="just" defTabSz="609630">
              <a:lnSpc>
                <a:spcPts val="4106"/>
              </a:lnSpc>
            </a:pPr>
            <a:r>
              <a:rPr lang="en-US" sz="2933" dirty="0">
                <a:solidFill>
                  <a:srgbClr val="000000"/>
                </a:solidFill>
                <a:latin typeface="Canva Sans"/>
                <a:ea typeface="Canva Sans"/>
                <a:cs typeface="Canva Sans"/>
                <a:sym typeface="Canva Sans"/>
              </a:rPr>
              <a:t>Understanding strategic partnership</a:t>
            </a:r>
          </a:p>
          <a:p>
            <a:pPr algn="just" defTabSz="609630">
              <a:lnSpc>
                <a:spcPts val="4106"/>
              </a:lnSpc>
            </a:pPr>
            <a:r>
              <a:rPr lang="en-US" sz="2933" dirty="0">
                <a:solidFill>
                  <a:srgbClr val="000000"/>
                </a:solidFill>
                <a:latin typeface="Canva Sans"/>
                <a:ea typeface="Canva Sans"/>
                <a:cs typeface="Canva Sans"/>
                <a:sym typeface="Canva Sans"/>
              </a:rPr>
              <a:t>Funding  </a:t>
            </a:r>
          </a:p>
          <a:p>
            <a:pPr algn="just" defTabSz="609630">
              <a:lnSpc>
                <a:spcPts val="3173"/>
              </a:lnSpc>
            </a:pPr>
            <a:endParaRPr lang="en-US" sz="2933" dirty="0">
              <a:solidFill>
                <a:srgbClr val="000000"/>
              </a:solidFill>
              <a:latin typeface="Canva Sans"/>
              <a:ea typeface="Canva Sans"/>
              <a:cs typeface="Canva Sans"/>
              <a:sym typeface="Canva Sans"/>
            </a:endParaRPr>
          </a:p>
        </p:txBody>
      </p:sp>
      <p:sp>
        <p:nvSpPr>
          <p:cNvPr id="5" name="Freeform 5"/>
          <p:cNvSpPr/>
          <p:nvPr/>
        </p:nvSpPr>
        <p:spPr>
          <a:xfrm>
            <a:off x="7467823" y="4114800"/>
            <a:ext cx="2842694" cy="27432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6" name="Freeform 6"/>
          <p:cNvSpPr/>
          <p:nvPr/>
        </p:nvSpPr>
        <p:spPr>
          <a:xfrm>
            <a:off x="7467823" y="-41996"/>
            <a:ext cx="4724177" cy="2058083"/>
          </a:xfrm>
          <a:custGeom>
            <a:avLst/>
            <a:gdLst/>
            <a:ahLst/>
            <a:cxnLst/>
            <a:rect l="l" t="t" r="r" b="b"/>
            <a:pathLst>
              <a:path w="10538705" h="5978501">
                <a:moveTo>
                  <a:pt x="0" y="0"/>
                </a:moveTo>
                <a:lnTo>
                  <a:pt x="10538705" y="0"/>
                </a:lnTo>
                <a:lnTo>
                  <a:pt x="10538705" y="5978501"/>
                </a:lnTo>
                <a:lnTo>
                  <a:pt x="0" y="5978501"/>
                </a:lnTo>
                <a:lnTo>
                  <a:pt x="0" y="0"/>
                </a:lnTo>
                <a:close/>
              </a:path>
            </a:pathLst>
          </a:custGeom>
          <a:blipFill>
            <a:blip r:embed="rId7"/>
            <a:stretch>
              <a:fillRect b="-32207"/>
            </a:stretch>
          </a:blipFill>
        </p:spPr>
        <p:txBody>
          <a:bodyPr/>
          <a:lstStyle/>
          <a:p>
            <a:pPr defTabSz="609630"/>
            <a:endParaRPr lang="en-GB" sz="1200">
              <a:solidFill>
                <a:prstClr val="black"/>
              </a:solidFill>
              <a:latin typeface="Calibri"/>
            </a:endParaRPr>
          </a:p>
        </p:txBody>
      </p:sp>
      <p:sp>
        <p:nvSpPr>
          <p:cNvPr id="7" name="Freeform 7"/>
          <p:cNvSpPr/>
          <p:nvPr/>
        </p:nvSpPr>
        <p:spPr>
          <a:xfrm>
            <a:off x="263988" y="230196"/>
            <a:ext cx="2173550" cy="2340611"/>
          </a:xfrm>
          <a:custGeom>
            <a:avLst/>
            <a:gdLst/>
            <a:ahLst/>
            <a:cxnLst/>
            <a:rect l="l" t="t" r="r" b="b"/>
            <a:pathLst>
              <a:path w="2887841" h="4114800">
                <a:moveTo>
                  <a:pt x="0" y="0"/>
                </a:moveTo>
                <a:lnTo>
                  <a:pt x="2887841" y="0"/>
                </a:lnTo>
                <a:lnTo>
                  <a:pt x="288784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GB" sz="1200">
              <a:solidFill>
                <a:prstClr val="black"/>
              </a:solidFill>
              <a:latin typeface="Calibri"/>
            </a:endParaRPr>
          </a:p>
        </p:txBody>
      </p:sp>
      <p:sp>
        <p:nvSpPr>
          <p:cNvPr id="8" name="TextBox 8"/>
          <p:cNvSpPr txBox="1"/>
          <p:nvPr/>
        </p:nvSpPr>
        <p:spPr>
          <a:xfrm>
            <a:off x="2056538" y="-95401"/>
            <a:ext cx="7384004" cy="1341586"/>
          </a:xfrm>
          <a:prstGeom prst="rect">
            <a:avLst/>
          </a:prstGeom>
        </p:spPr>
        <p:txBody>
          <a:bodyPr lIns="0" tIns="0" rIns="0" bIns="0" rtlCol="0" anchor="t">
            <a:spAutoFit/>
          </a:bodyPr>
          <a:lstStyle/>
          <a:p>
            <a:pPr algn="ctr" defTabSz="609630">
              <a:lnSpc>
                <a:spcPts val="12391"/>
              </a:lnSpc>
            </a:pPr>
            <a:r>
              <a:rPr lang="en-US" sz="4400" dirty="0">
                <a:solidFill>
                  <a:srgbClr val="37521E"/>
                </a:solidFill>
                <a:latin typeface="Canva Sans"/>
                <a:ea typeface="Julius Sans One"/>
                <a:cs typeface="Julius Sans One"/>
                <a:sym typeface="Julius Sans One"/>
              </a:rPr>
              <a:t>Reflections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370646" y="1492796"/>
            <a:ext cx="2686531" cy="2213029"/>
          </a:xfrm>
          <a:custGeom>
            <a:avLst/>
            <a:gdLst/>
            <a:ahLst/>
            <a:cxnLst/>
            <a:rect l="l" t="t" r="r" b="b"/>
            <a:pathLst>
              <a:path w="4029796" h="3319544">
                <a:moveTo>
                  <a:pt x="0" y="0"/>
                </a:moveTo>
                <a:lnTo>
                  <a:pt x="4029796" y="0"/>
                </a:lnTo>
                <a:lnTo>
                  <a:pt x="4029796" y="3319544"/>
                </a:lnTo>
                <a:lnTo>
                  <a:pt x="0" y="3319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3" name="Freeform 3"/>
          <p:cNvSpPr/>
          <p:nvPr/>
        </p:nvSpPr>
        <p:spPr>
          <a:xfrm>
            <a:off x="-522025" y="3489157"/>
            <a:ext cx="7345527" cy="3092058"/>
          </a:xfrm>
          <a:custGeom>
            <a:avLst/>
            <a:gdLst/>
            <a:ahLst/>
            <a:cxnLst/>
            <a:rect l="l" t="t" r="r" b="b"/>
            <a:pathLst>
              <a:path w="11422982" h="4974129">
                <a:moveTo>
                  <a:pt x="0" y="0"/>
                </a:moveTo>
                <a:lnTo>
                  <a:pt x="11422982" y="0"/>
                </a:lnTo>
                <a:lnTo>
                  <a:pt x="11422982" y="4974128"/>
                </a:lnTo>
                <a:lnTo>
                  <a:pt x="0" y="4974128"/>
                </a:lnTo>
                <a:lnTo>
                  <a:pt x="0" y="0"/>
                </a:lnTo>
                <a:close/>
              </a:path>
            </a:pathLst>
          </a:custGeom>
          <a:blipFill>
            <a:blip r:embed="rId5"/>
            <a:stretch>
              <a:fillRect t="-46149" r="-18703"/>
            </a:stretch>
          </a:blipFill>
        </p:spPr>
        <p:txBody>
          <a:bodyPr/>
          <a:lstStyle/>
          <a:p>
            <a:endParaRPr lang="en-GB" sz="1200"/>
          </a:p>
        </p:txBody>
      </p:sp>
      <p:sp>
        <p:nvSpPr>
          <p:cNvPr id="4" name="Freeform 4"/>
          <p:cNvSpPr/>
          <p:nvPr/>
        </p:nvSpPr>
        <p:spPr>
          <a:xfrm rot="5511695">
            <a:off x="7814531" y="-231205"/>
            <a:ext cx="4957532" cy="3795176"/>
          </a:xfrm>
          <a:custGeom>
            <a:avLst/>
            <a:gdLst/>
            <a:ahLst/>
            <a:cxnLst/>
            <a:rect l="l" t="t" r="r" b="b"/>
            <a:pathLst>
              <a:path w="8581756" h="6440114">
                <a:moveTo>
                  <a:pt x="0" y="0"/>
                </a:moveTo>
                <a:lnTo>
                  <a:pt x="8581755" y="0"/>
                </a:lnTo>
                <a:lnTo>
                  <a:pt x="8581755" y="6440114"/>
                </a:lnTo>
                <a:lnTo>
                  <a:pt x="0" y="6440114"/>
                </a:lnTo>
                <a:lnTo>
                  <a:pt x="0" y="0"/>
                </a:lnTo>
                <a:close/>
              </a:path>
            </a:pathLst>
          </a:custGeom>
          <a:blipFill>
            <a:blip r:embed="rId6"/>
            <a:stretch>
              <a:fillRect/>
            </a:stretch>
          </a:blipFill>
        </p:spPr>
        <p:txBody>
          <a:bodyPr/>
          <a:lstStyle/>
          <a:p>
            <a:endParaRPr lang="en-GB" sz="1200"/>
          </a:p>
        </p:txBody>
      </p:sp>
      <p:sp>
        <p:nvSpPr>
          <p:cNvPr id="5" name="Freeform 5"/>
          <p:cNvSpPr/>
          <p:nvPr/>
        </p:nvSpPr>
        <p:spPr>
          <a:xfrm>
            <a:off x="1" y="-397105"/>
            <a:ext cx="3053762" cy="3627116"/>
          </a:xfrm>
          <a:custGeom>
            <a:avLst/>
            <a:gdLst/>
            <a:ahLst/>
            <a:cxnLst/>
            <a:rect l="l" t="t" r="r" b="b"/>
            <a:pathLst>
              <a:path w="4830085" h="6440114">
                <a:moveTo>
                  <a:pt x="0" y="0"/>
                </a:moveTo>
                <a:lnTo>
                  <a:pt x="4830085" y="0"/>
                </a:lnTo>
                <a:lnTo>
                  <a:pt x="4830085" y="6440114"/>
                </a:lnTo>
                <a:lnTo>
                  <a:pt x="0" y="6440114"/>
                </a:lnTo>
                <a:lnTo>
                  <a:pt x="0" y="0"/>
                </a:lnTo>
                <a:close/>
              </a:path>
            </a:pathLst>
          </a:custGeom>
          <a:blipFill>
            <a:blip r:embed="rId7"/>
            <a:stretch>
              <a:fillRect/>
            </a:stretch>
          </a:blipFill>
        </p:spPr>
        <p:txBody>
          <a:bodyPr/>
          <a:lstStyle/>
          <a:p>
            <a:endParaRPr lang="en-GB" sz="1200"/>
          </a:p>
        </p:txBody>
      </p:sp>
      <p:sp>
        <p:nvSpPr>
          <p:cNvPr id="6" name="Freeform 6"/>
          <p:cNvSpPr/>
          <p:nvPr/>
        </p:nvSpPr>
        <p:spPr>
          <a:xfrm>
            <a:off x="6962661" y="4329103"/>
            <a:ext cx="3864583" cy="2252112"/>
          </a:xfrm>
          <a:custGeom>
            <a:avLst/>
            <a:gdLst/>
            <a:ahLst/>
            <a:cxnLst/>
            <a:rect l="l" t="t" r="r" b="b"/>
            <a:pathLst>
              <a:path w="6018386" h="3378168">
                <a:moveTo>
                  <a:pt x="0" y="0"/>
                </a:moveTo>
                <a:lnTo>
                  <a:pt x="6018386" y="0"/>
                </a:lnTo>
                <a:lnTo>
                  <a:pt x="6018386" y="3378168"/>
                </a:lnTo>
                <a:lnTo>
                  <a:pt x="0" y="3378168"/>
                </a:lnTo>
                <a:lnTo>
                  <a:pt x="0" y="0"/>
                </a:lnTo>
                <a:close/>
              </a:path>
            </a:pathLst>
          </a:custGeom>
          <a:blipFill>
            <a:blip r:embed="rId8"/>
            <a:stretch>
              <a:fillRect/>
            </a:stretch>
          </a:blipFill>
        </p:spPr>
        <p:txBody>
          <a:bodyPr/>
          <a:lstStyle/>
          <a:p>
            <a:endParaRPr lang="en-GB" sz="1200"/>
          </a:p>
        </p:txBody>
      </p:sp>
      <p:sp>
        <p:nvSpPr>
          <p:cNvPr id="7" name="Freeform 7"/>
          <p:cNvSpPr/>
          <p:nvPr/>
        </p:nvSpPr>
        <p:spPr>
          <a:xfrm>
            <a:off x="777606" y="1092198"/>
            <a:ext cx="2842694" cy="27432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
        <p:nvSpPr>
          <p:cNvPr id="8" name="Freeform 8"/>
          <p:cNvSpPr/>
          <p:nvPr/>
        </p:nvSpPr>
        <p:spPr>
          <a:xfrm>
            <a:off x="6791854" y="3230010"/>
            <a:ext cx="1875663" cy="2743200"/>
          </a:xfrm>
          <a:custGeom>
            <a:avLst/>
            <a:gdLst/>
            <a:ahLst/>
            <a:cxnLst/>
            <a:rect l="l" t="t" r="r" b="b"/>
            <a:pathLst>
              <a:path w="2813494" h="4114800">
                <a:moveTo>
                  <a:pt x="0" y="0"/>
                </a:moveTo>
                <a:lnTo>
                  <a:pt x="2813495" y="0"/>
                </a:lnTo>
                <a:lnTo>
                  <a:pt x="2813495"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sz="1200"/>
          </a:p>
        </p:txBody>
      </p:sp>
      <p:sp>
        <p:nvSpPr>
          <p:cNvPr id="9" name="TextBox 9"/>
          <p:cNvSpPr txBox="1"/>
          <p:nvPr/>
        </p:nvSpPr>
        <p:spPr>
          <a:xfrm>
            <a:off x="2485939" y="276785"/>
            <a:ext cx="5854872" cy="956865"/>
          </a:xfrm>
          <a:prstGeom prst="rect">
            <a:avLst/>
          </a:prstGeom>
        </p:spPr>
        <p:txBody>
          <a:bodyPr lIns="0" tIns="0" rIns="0" bIns="0" rtlCol="0" anchor="t">
            <a:spAutoFit/>
          </a:bodyPr>
          <a:lstStyle/>
          <a:p>
            <a:pPr algn="ctr">
              <a:lnSpc>
                <a:spcPts val="8400"/>
              </a:lnSpc>
            </a:pPr>
            <a:r>
              <a:rPr lang="en-US" sz="4400" spc="-186" dirty="0">
                <a:solidFill>
                  <a:srgbClr val="D0A933"/>
                </a:solidFill>
                <a:latin typeface="Canva Sans"/>
                <a:ea typeface="ITC Benguiat"/>
                <a:cs typeface="ITC Benguiat"/>
                <a:sym typeface="ITC Benguiat"/>
              </a:rPr>
              <a:t>GOLDEN THREAD</a:t>
            </a:r>
          </a:p>
        </p:txBody>
      </p:sp>
      <p:sp>
        <p:nvSpPr>
          <p:cNvPr id="10" name="Freeform 10"/>
          <p:cNvSpPr/>
          <p:nvPr/>
        </p:nvSpPr>
        <p:spPr>
          <a:xfrm>
            <a:off x="9984401" y="5444659"/>
            <a:ext cx="2207599" cy="1413341"/>
          </a:xfrm>
          <a:custGeom>
            <a:avLst/>
            <a:gdLst/>
            <a:ahLst/>
            <a:cxnLst/>
            <a:rect l="l" t="t" r="r" b="b"/>
            <a:pathLst>
              <a:path w="3311399" h="2120012">
                <a:moveTo>
                  <a:pt x="0" y="0"/>
                </a:moveTo>
                <a:lnTo>
                  <a:pt x="3311399" y="0"/>
                </a:lnTo>
                <a:lnTo>
                  <a:pt x="3311399" y="2120012"/>
                </a:lnTo>
                <a:lnTo>
                  <a:pt x="0" y="2120012"/>
                </a:lnTo>
                <a:lnTo>
                  <a:pt x="0" y="0"/>
                </a:lnTo>
                <a:close/>
              </a:path>
            </a:pathLst>
          </a:custGeom>
          <a:blipFill>
            <a:blip r:embed="rId13"/>
            <a:stretch>
              <a:fillRect l="-16599"/>
            </a:stretch>
          </a:blipFill>
        </p:spPr>
        <p:txBody>
          <a:bodyPr/>
          <a:lstStyle/>
          <a:p>
            <a:endParaRPr lang="en-GB" sz="1200"/>
          </a:p>
        </p:txBody>
      </p:sp>
      <p:sp>
        <p:nvSpPr>
          <p:cNvPr id="11" name="Freeform 7">
            <a:extLst>
              <a:ext uri="{FF2B5EF4-FFF2-40B4-BE49-F238E27FC236}">
                <a16:creationId xmlns:a16="http://schemas.microsoft.com/office/drawing/2014/main" id="{F79D51D2-ECC5-7516-AA3F-872565F14042}"/>
              </a:ext>
            </a:extLst>
          </p:cNvPr>
          <p:cNvSpPr/>
          <p:nvPr/>
        </p:nvSpPr>
        <p:spPr>
          <a:xfrm>
            <a:off x="3294043" y="2354315"/>
            <a:ext cx="2055462" cy="1974788"/>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sz="12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34903" y="0"/>
            <a:ext cx="3352878" cy="3178629"/>
          </a:xfrm>
          <a:custGeom>
            <a:avLst/>
            <a:gdLst/>
            <a:ahLst/>
            <a:cxnLst/>
            <a:rect l="l" t="t" r="r" b="b"/>
            <a:pathLst>
              <a:path w="5029317" h="5029317">
                <a:moveTo>
                  <a:pt x="0" y="0"/>
                </a:moveTo>
                <a:lnTo>
                  <a:pt x="5029317" y="0"/>
                </a:lnTo>
                <a:lnTo>
                  <a:pt x="5029317" y="5029317"/>
                </a:lnTo>
                <a:lnTo>
                  <a:pt x="0" y="5029317"/>
                </a:lnTo>
                <a:lnTo>
                  <a:pt x="0" y="0"/>
                </a:lnTo>
                <a:close/>
              </a:path>
            </a:pathLst>
          </a:custGeom>
          <a:blipFill>
            <a:blip r:embed="rId3"/>
            <a:stretch>
              <a:fillRect/>
            </a:stretch>
          </a:blipFill>
        </p:spPr>
        <p:txBody>
          <a:bodyPr/>
          <a:lstStyle/>
          <a:p>
            <a:endParaRPr lang="en-GB" sz="1200"/>
          </a:p>
        </p:txBody>
      </p:sp>
      <p:sp>
        <p:nvSpPr>
          <p:cNvPr id="3" name="Freeform 3"/>
          <p:cNvSpPr/>
          <p:nvPr/>
        </p:nvSpPr>
        <p:spPr>
          <a:xfrm>
            <a:off x="181313" y="0"/>
            <a:ext cx="3200351" cy="3178629"/>
          </a:xfrm>
          <a:custGeom>
            <a:avLst/>
            <a:gdLst/>
            <a:ahLst/>
            <a:cxnLst/>
            <a:rect l="l" t="t" r="r" b="b"/>
            <a:pathLst>
              <a:path w="6356958" h="6356958">
                <a:moveTo>
                  <a:pt x="0" y="0"/>
                </a:moveTo>
                <a:lnTo>
                  <a:pt x="6356959" y="0"/>
                </a:lnTo>
                <a:lnTo>
                  <a:pt x="6356959" y="6356958"/>
                </a:lnTo>
                <a:lnTo>
                  <a:pt x="0" y="6356958"/>
                </a:lnTo>
                <a:lnTo>
                  <a:pt x="0" y="0"/>
                </a:lnTo>
                <a:close/>
              </a:path>
            </a:pathLst>
          </a:custGeom>
          <a:blipFill>
            <a:blip r:embed="rId4"/>
            <a:stretch>
              <a:fillRect/>
            </a:stretch>
          </a:blipFill>
        </p:spPr>
        <p:txBody>
          <a:bodyPr/>
          <a:lstStyle/>
          <a:p>
            <a:endParaRPr lang="en-GB" sz="1200"/>
          </a:p>
        </p:txBody>
      </p:sp>
      <p:sp>
        <p:nvSpPr>
          <p:cNvPr id="4" name="Freeform 4"/>
          <p:cNvSpPr/>
          <p:nvPr/>
        </p:nvSpPr>
        <p:spPr>
          <a:xfrm rot="1261240">
            <a:off x="729936" y="2902954"/>
            <a:ext cx="2506114" cy="3192501"/>
          </a:xfrm>
          <a:custGeom>
            <a:avLst/>
            <a:gdLst/>
            <a:ahLst/>
            <a:cxnLst/>
            <a:rect l="l" t="t" r="r" b="b"/>
            <a:pathLst>
              <a:path w="3759171" h="4788752">
                <a:moveTo>
                  <a:pt x="0" y="0"/>
                </a:moveTo>
                <a:lnTo>
                  <a:pt x="3759171" y="0"/>
                </a:lnTo>
                <a:lnTo>
                  <a:pt x="3759171" y="4788752"/>
                </a:lnTo>
                <a:lnTo>
                  <a:pt x="0" y="4788752"/>
                </a:lnTo>
                <a:lnTo>
                  <a:pt x="0" y="0"/>
                </a:lnTo>
                <a:close/>
              </a:path>
            </a:pathLst>
          </a:custGeom>
          <a:blipFill>
            <a:blip r:embed="rId5"/>
            <a:stretch>
              <a:fillRect/>
            </a:stretch>
          </a:blipFill>
        </p:spPr>
        <p:txBody>
          <a:bodyPr/>
          <a:lstStyle/>
          <a:p>
            <a:endParaRPr lang="en-GB" sz="1200"/>
          </a:p>
        </p:txBody>
      </p:sp>
      <p:sp>
        <p:nvSpPr>
          <p:cNvPr id="5" name="Freeform 5"/>
          <p:cNvSpPr/>
          <p:nvPr/>
        </p:nvSpPr>
        <p:spPr>
          <a:xfrm>
            <a:off x="8814847" y="2981894"/>
            <a:ext cx="2285777" cy="3459553"/>
          </a:xfrm>
          <a:custGeom>
            <a:avLst/>
            <a:gdLst/>
            <a:ahLst/>
            <a:cxnLst/>
            <a:rect l="l" t="t" r="r" b="b"/>
            <a:pathLst>
              <a:path w="3428665" h="5189330">
                <a:moveTo>
                  <a:pt x="0" y="0"/>
                </a:moveTo>
                <a:lnTo>
                  <a:pt x="3428664" y="0"/>
                </a:lnTo>
                <a:lnTo>
                  <a:pt x="3428664" y="5189330"/>
                </a:lnTo>
                <a:lnTo>
                  <a:pt x="0" y="5189330"/>
                </a:lnTo>
                <a:lnTo>
                  <a:pt x="0" y="0"/>
                </a:lnTo>
                <a:close/>
              </a:path>
            </a:pathLst>
          </a:custGeom>
          <a:blipFill>
            <a:blip r:embed="rId6"/>
            <a:stretch>
              <a:fillRect/>
            </a:stretch>
          </a:blipFill>
        </p:spPr>
        <p:txBody>
          <a:bodyPr/>
          <a:lstStyle/>
          <a:p>
            <a:endParaRPr lang="en-GB" sz="1200"/>
          </a:p>
        </p:txBody>
      </p:sp>
      <p:sp>
        <p:nvSpPr>
          <p:cNvPr id="6" name="Freeform 6"/>
          <p:cNvSpPr/>
          <p:nvPr/>
        </p:nvSpPr>
        <p:spPr>
          <a:xfrm>
            <a:off x="2413005" y="3234952"/>
            <a:ext cx="3585099" cy="2388572"/>
          </a:xfrm>
          <a:custGeom>
            <a:avLst/>
            <a:gdLst/>
            <a:ahLst/>
            <a:cxnLst/>
            <a:rect l="l" t="t" r="r" b="b"/>
            <a:pathLst>
              <a:path w="5377649" h="3582858">
                <a:moveTo>
                  <a:pt x="0" y="0"/>
                </a:moveTo>
                <a:lnTo>
                  <a:pt x="5377649" y="0"/>
                </a:lnTo>
                <a:lnTo>
                  <a:pt x="5377649" y="3582858"/>
                </a:lnTo>
                <a:lnTo>
                  <a:pt x="0" y="3582858"/>
                </a:lnTo>
                <a:lnTo>
                  <a:pt x="0" y="0"/>
                </a:lnTo>
                <a:close/>
              </a:path>
            </a:pathLst>
          </a:custGeom>
          <a:blipFill>
            <a:blip r:embed="rId7"/>
            <a:stretch>
              <a:fillRect/>
            </a:stretch>
          </a:blipFill>
        </p:spPr>
        <p:txBody>
          <a:bodyPr/>
          <a:lstStyle/>
          <a:p>
            <a:endParaRPr lang="en-GB" sz="1200"/>
          </a:p>
        </p:txBody>
      </p:sp>
      <p:sp>
        <p:nvSpPr>
          <p:cNvPr id="7" name="Freeform 7"/>
          <p:cNvSpPr/>
          <p:nvPr/>
        </p:nvSpPr>
        <p:spPr>
          <a:xfrm>
            <a:off x="3381664" y="384795"/>
            <a:ext cx="2118986" cy="2118986"/>
          </a:xfrm>
          <a:custGeom>
            <a:avLst/>
            <a:gdLst/>
            <a:ahLst/>
            <a:cxnLst/>
            <a:rect l="l" t="t" r="r" b="b"/>
            <a:pathLst>
              <a:path w="3178479" h="3178479">
                <a:moveTo>
                  <a:pt x="0" y="0"/>
                </a:moveTo>
                <a:lnTo>
                  <a:pt x="3178479" y="0"/>
                </a:lnTo>
                <a:lnTo>
                  <a:pt x="3178479" y="3178479"/>
                </a:lnTo>
                <a:lnTo>
                  <a:pt x="0" y="3178479"/>
                </a:lnTo>
                <a:lnTo>
                  <a:pt x="0" y="0"/>
                </a:lnTo>
                <a:close/>
              </a:path>
            </a:pathLst>
          </a:custGeom>
          <a:blipFill>
            <a:blip r:embed="rId8"/>
            <a:stretch>
              <a:fillRect/>
            </a:stretch>
          </a:blipFill>
        </p:spPr>
        <p:txBody>
          <a:bodyPr/>
          <a:lstStyle/>
          <a:p>
            <a:endParaRPr lang="en-GB" sz="1200"/>
          </a:p>
        </p:txBody>
      </p:sp>
      <p:sp>
        <p:nvSpPr>
          <p:cNvPr id="8" name="Freeform 8"/>
          <p:cNvSpPr/>
          <p:nvPr/>
        </p:nvSpPr>
        <p:spPr>
          <a:xfrm>
            <a:off x="5001577" y="3734728"/>
            <a:ext cx="2752941" cy="3123272"/>
          </a:xfrm>
          <a:custGeom>
            <a:avLst/>
            <a:gdLst/>
            <a:ahLst/>
            <a:cxnLst/>
            <a:rect l="l" t="t" r="r" b="b"/>
            <a:pathLst>
              <a:path w="4503297" h="4965798">
                <a:moveTo>
                  <a:pt x="0" y="0"/>
                </a:moveTo>
                <a:lnTo>
                  <a:pt x="4503297" y="0"/>
                </a:lnTo>
                <a:lnTo>
                  <a:pt x="4503297" y="4965798"/>
                </a:lnTo>
                <a:lnTo>
                  <a:pt x="0" y="4965798"/>
                </a:lnTo>
                <a:lnTo>
                  <a:pt x="0" y="0"/>
                </a:lnTo>
                <a:close/>
              </a:path>
            </a:pathLst>
          </a:custGeom>
          <a:blipFill>
            <a:blip r:embed="rId9"/>
            <a:stretch>
              <a:fillRect/>
            </a:stretch>
          </a:blipFill>
        </p:spPr>
        <p:txBody>
          <a:bodyPr/>
          <a:lstStyle/>
          <a:p>
            <a:endParaRPr lang="en-GB" sz="1200"/>
          </a:p>
        </p:txBody>
      </p:sp>
      <p:sp>
        <p:nvSpPr>
          <p:cNvPr id="9" name="Freeform 9"/>
          <p:cNvSpPr/>
          <p:nvPr/>
        </p:nvSpPr>
        <p:spPr>
          <a:xfrm>
            <a:off x="5998104" y="1976930"/>
            <a:ext cx="3352879" cy="2597885"/>
          </a:xfrm>
          <a:custGeom>
            <a:avLst/>
            <a:gdLst/>
            <a:ahLst/>
            <a:cxnLst/>
            <a:rect l="l" t="t" r="r" b="b"/>
            <a:pathLst>
              <a:path w="5859891" h="3896828">
                <a:moveTo>
                  <a:pt x="0" y="0"/>
                </a:moveTo>
                <a:lnTo>
                  <a:pt x="5859891" y="0"/>
                </a:lnTo>
                <a:lnTo>
                  <a:pt x="5859891" y="3896827"/>
                </a:lnTo>
                <a:lnTo>
                  <a:pt x="0" y="3896827"/>
                </a:lnTo>
                <a:lnTo>
                  <a:pt x="0" y="0"/>
                </a:lnTo>
                <a:close/>
              </a:path>
            </a:pathLst>
          </a:custGeom>
          <a:blipFill>
            <a:blip r:embed="rId10"/>
            <a:stretch>
              <a:fillRect/>
            </a:stretch>
          </a:blipFill>
        </p:spPr>
        <p:txBody>
          <a:bodyPr/>
          <a:lstStyle/>
          <a:p>
            <a:endParaRPr lang="en-GB" sz="1200"/>
          </a:p>
        </p:txBody>
      </p:sp>
      <p:sp>
        <p:nvSpPr>
          <p:cNvPr id="10" name="Freeform 10"/>
          <p:cNvSpPr/>
          <p:nvPr/>
        </p:nvSpPr>
        <p:spPr>
          <a:xfrm>
            <a:off x="5681962" y="74939"/>
            <a:ext cx="2752941" cy="2344834"/>
          </a:xfrm>
          <a:custGeom>
            <a:avLst/>
            <a:gdLst/>
            <a:ahLst/>
            <a:cxnLst/>
            <a:rect l="l" t="t" r="r" b="b"/>
            <a:pathLst>
              <a:path w="3755527" h="3755527">
                <a:moveTo>
                  <a:pt x="0" y="0"/>
                </a:moveTo>
                <a:lnTo>
                  <a:pt x="3755527" y="0"/>
                </a:lnTo>
                <a:lnTo>
                  <a:pt x="3755527" y="3755527"/>
                </a:lnTo>
                <a:lnTo>
                  <a:pt x="0" y="3755527"/>
                </a:lnTo>
                <a:lnTo>
                  <a:pt x="0" y="0"/>
                </a:lnTo>
                <a:close/>
              </a:path>
            </a:pathLst>
          </a:custGeom>
          <a:blipFill>
            <a:blip r:embed="rId11"/>
            <a:stretch>
              <a:fillRect/>
            </a:stretch>
          </a:blipFill>
        </p:spPr>
        <p:txBody>
          <a:bodyPr/>
          <a:lstStyle/>
          <a:p>
            <a:endParaRPr lang="en-GB"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916721" y="1793393"/>
            <a:ext cx="10764499" cy="2951001"/>
          </a:xfrm>
          <a:prstGeom prst="rect">
            <a:avLst/>
          </a:prstGeom>
        </p:spPr>
        <p:txBody>
          <a:bodyPr lIns="0" tIns="0" rIns="0" bIns="0" rtlCol="0" anchor="t">
            <a:spAutoFit/>
          </a:bodyPr>
          <a:lstStyle/>
          <a:p>
            <a:pPr algn="ctr">
              <a:lnSpc>
                <a:spcPts val="3827"/>
              </a:lnSpc>
            </a:pPr>
            <a:r>
              <a:rPr lang="en-US" sz="4400" dirty="0">
                <a:solidFill>
                  <a:srgbClr val="000000"/>
                </a:solidFill>
                <a:latin typeface="Canva Sans"/>
                <a:ea typeface="Canva Sans"/>
                <a:cs typeface="Canva Sans"/>
                <a:sym typeface="Canva Sans"/>
              </a:rPr>
              <a:t>If you want to know how well a pair of shoes fit</a:t>
            </a:r>
          </a:p>
          <a:p>
            <a:pPr algn="ctr">
              <a:lnSpc>
                <a:spcPts val="3827"/>
              </a:lnSpc>
            </a:pPr>
            <a:r>
              <a:rPr lang="en-US" sz="4400" dirty="0">
                <a:solidFill>
                  <a:srgbClr val="000000"/>
                </a:solidFill>
                <a:latin typeface="Canva Sans"/>
                <a:ea typeface="Canva Sans"/>
                <a:cs typeface="Canva Sans"/>
                <a:sym typeface="Canva Sans"/>
              </a:rPr>
              <a:t> you ask the person wearing them </a:t>
            </a:r>
          </a:p>
          <a:p>
            <a:pPr algn="ctr">
              <a:lnSpc>
                <a:spcPts val="3827"/>
              </a:lnSpc>
            </a:pPr>
            <a:r>
              <a:rPr lang="en-US" sz="4400" dirty="0">
                <a:solidFill>
                  <a:srgbClr val="000000"/>
                </a:solidFill>
                <a:latin typeface="Canva Sans"/>
                <a:ea typeface="Canva Sans"/>
                <a:cs typeface="Canva Sans"/>
                <a:sym typeface="Canva Sans"/>
              </a:rPr>
              <a:t>not</a:t>
            </a:r>
          </a:p>
          <a:p>
            <a:pPr algn="ctr">
              <a:lnSpc>
                <a:spcPts val="3827"/>
              </a:lnSpc>
            </a:pPr>
            <a:r>
              <a:rPr lang="en-US" sz="4400" dirty="0">
                <a:solidFill>
                  <a:srgbClr val="000000"/>
                </a:solidFill>
                <a:latin typeface="Canva Sans"/>
                <a:ea typeface="Canva Sans"/>
                <a:cs typeface="Canva Sans"/>
                <a:sym typeface="Canva Sans"/>
              </a:rPr>
              <a:t> the person who made them </a:t>
            </a:r>
          </a:p>
          <a:p>
            <a:pPr algn="ctr">
              <a:lnSpc>
                <a:spcPts val="3827"/>
              </a:lnSpc>
            </a:pPr>
            <a:r>
              <a:rPr lang="en-US" sz="4400" dirty="0">
                <a:solidFill>
                  <a:srgbClr val="000000"/>
                </a:solidFill>
                <a:latin typeface="Canva Sans"/>
                <a:ea typeface="Canva Sans"/>
                <a:cs typeface="Canva Sans"/>
                <a:sym typeface="Canva Sans"/>
              </a:rPr>
              <a:t>or </a:t>
            </a:r>
          </a:p>
          <a:p>
            <a:pPr algn="ctr">
              <a:lnSpc>
                <a:spcPts val="3827"/>
              </a:lnSpc>
              <a:spcBef>
                <a:spcPct val="0"/>
              </a:spcBef>
            </a:pPr>
            <a:r>
              <a:rPr lang="en-US" sz="4400" dirty="0">
                <a:solidFill>
                  <a:srgbClr val="000000"/>
                </a:solidFill>
                <a:latin typeface="Canva Sans"/>
                <a:ea typeface="Canva Sans"/>
                <a:cs typeface="Canva Sans"/>
                <a:sym typeface="Canva Sans"/>
              </a:rPr>
              <a:t>paid for them </a:t>
            </a:r>
          </a:p>
        </p:txBody>
      </p:sp>
      <p:sp>
        <p:nvSpPr>
          <p:cNvPr id="3" name="Freeform 3"/>
          <p:cNvSpPr/>
          <p:nvPr/>
        </p:nvSpPr>
        <p:spPr>
          <a:xfrm>
            <a:off x="685801" y="694063"/>
            <a:ext cx="10995419" cy="4461831"/>
          </a:xfrm>
          <a:custGeom>
            <a:avLst/>
            <a:gdLst/>
            <a:ahLst/>
            <a:cxnLst/>
            <a:rect l="l" t="t" r="r" b="b"/>
            <a:pathLst>
              <a:path w="16493129" h="5999376">
                <a:moveTo>
                  <a:pt x="0" y="0"/>
                </a:moveTo>
                <a:lnTo>
                  <a:pt x="16493129" y="0"/>
                </a:lnTo>
                <a:lnTo>
                  <a:pt x="16493129" y="5999375"/>
                </a:lnTo>
                <a:lnTo>
                  <a:pt x="0" y="599937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p>
        </p:txBody>
      </p:sp>
      <p:sp>
        <p:nvSpPr>
          <p:cNvPr id="4" name="Freeform 4"/>
          <p:cNvSpPr/>
          <p:nvPr/>
        </p:nvSpPr>
        <p:spPr>
          <a:xfrm>
            <a:off x="195672" y="4222149"/>
            <a:ext cx="2356063" cy="2184510"/>
          </a:xfrm>
          <a:custGeom>
            <a:avLst/>
            <a:gdLst/>
            <a:ahLst/>
            <a:cxnLst/>
            <a:rect l="l" t="t" r="r" b="b"/>
            <a:pathLst>
              <a:path w="3534095" h="3276765">
                <a:moveTo>
                  <a:pt x="0" y="0"/>
                </a:moveTo>
                <a:lnTo>
                  <a:pt x="3534095" y="0"/>
                </a:lnTo>
                <a:lnTo>
                  <a:pt x="3534095" y="3276765"/>
                </a:lnTo>
                <a:lnTo>
                  <a:pt x="0" y="3276765"/>
                </a:lnTo>
                <a:lnTo>
                  <a:pt x="0" y="0"/>
                </a:lnTo>
                <a:close/>
              </a:path>
            </a:pathLst>
          </a:custGeom>
          <a:blipFill>
            <a:blip r:embed="rId5"/>
            <a:stretch>
              <a:fillRect b="-16440"/>
            </a:stretch>
          </a:blipFill>
        </p:spPr>
        <p:txBody>
          <a:bodyPr/>
          <a:lstStyle/>
          <a:p>
            <a:endParaRPr lang="en-GB" sz="1200"/>
          </a:p>
        </p:txBody>
      </p:sp>
      <p:sp>
        <p:nvSpPr>
          <p:cNvPr id="5" name="Freeform 5"/>
          <p:cNvSpPr/>
          <p:nvPr/>
        </p:nvSpPr>
        <p:spPr>
          <a:xfrm>
            <a:off x="8739082" y="5257072"/>
            <a:ext cx="3339288" cy="1600929"/>
          </a:xfrm>
          <a:custGeom>
            <a:avLst/>
            <a:gdLst/>
            <a:ahLst/>
            <a:cxnLst/>
            <a:rect l="l" t="t" r="r" b="b"/>
            <a:pathLst>
              <a:path w="5008932" h="2401393">
                <a:moveTo>
                  <a:pt x="0" y="0"/>
                </a:moveTo>
                <a:lnTo>
                  <a:pt x="5008932" y="0"/>
                </a:lnTo>
                <a:lnTo>
                  <a:pt x="5008932" y="2401392"/>
                </a:lnTo>
                <a:lnTo>
                  <a:pt x="0" y="2401392"/>
                </a:lnTo>
                <a:lnTo>
                  <a:pt x="0" y="0"/>
                </a:lnTo>
                <a:close/>
              </a:path>
            </a:pathLst>
          </a:custGeom>
          <a:blipFill>
            <a:blip r:embed="rId6"/>
            <a:stretch>
              <a:fillRect t="-14527"/>
            </a:stretch>
          </a:blipFill>
        </p:spPr>
        <p:txBody>
          <a:bodyPr/>
          <a:lstStyle/>
          <a:p>
            <a:endParaRPr lang="en-GB" sz="12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28965" y="5401488"/>
            <a:ext cx="2039779" cy="1223867"/>
          </a:xfrm>
          <a:custGeom>
            <a:avLst/>
            <a:gdLst/>
            <a:ahLst/>
            <a:cxnLst/>
            <a:rect l="l" t="t" r="r" b="b"/>
            <a:pathLst>
              <a:path w="3059669" h="1835801">
                <a:moveTo>
                  <a:pt x="0" y="0"/>
                </a:moveTo>
                <a:lnTo>
                  <a:pt x="3059669" y="0"/>
                </a:lnTo>
                <a:lnTo>
                  <a:pt x="3059669" y="1835801"/>
                </a:lnTo>
                <a:lnTo>
                  <a:pt x="0" y="1835801"/>
                </a:lnTo>
                <a:lnTo>
                  <a:pt x="0" y="0"/>
                </a:lnTo>
                <a:close/>
              </a:path>
            </a:pathLst>
          </a:custGeom>
          <a:blipFill>
            <a:blip r:embed="rId3"/>
            <a:stretch>
              <a:fillRect/>
            </a:stretch>
          </a:blipFill>
        </p:spPr>
        <p:txBody>
          <a:bodyPr/>
          <a:lstStyle/>
          <a:p>
            <a:endParaRPr lang="en-GB" sz="1200"/>
          </a:p>
        </p:txBody>
      </p:sp>
      <p:sp>
        <p:nvSpPr>
          <p:cNvPr id="3" name="Freeform 3"/>
          <p:cNvSpPr/>
          <p:nvPr/>
        </p:nvSpPr>
        <p:spPr>
          <a:xfrm>
            <a:off x="8538046" y="5311291"/>
            <a:ext cx="1409547" cy="1404261"/>
          </a:xfrm>
          <a:custGeom>
            <a:avLst/>
            <a:gdLst/>
            <a:ahLst/>
            <a:cxnLst/>
            <a:rect l="l" t="t" r="r" b="b"/>
            <a:pathLst>
              <a:path w="2114320" h="2106391">
                <a:moveTo>
                  <a:pt x="0" y="0"/>
                </a:moveTo>
                <a:lnTo>
                  <a:pt x="2114319" y="0"/>
                </a:lnTo>
                <a:lnTo>
                  <a:pt x="2114319" y="2106391"/>
                </a:lnTo>
                <a:lnTo>
                  <a:pt x="0" y="2106391"/>
                </a:lnTo>
                <a:lnTo>
                  <a:pt x="0" y="0"/>
                </a:lnTo>
                <a:close/>
              </a:path>
            </a:pathLst>
          </a:custGeom>
          <a:blipFill>
            <a:blip r:embed="rId4"/>
            <a:stretch>
              <a:fillRect/>
            </a:stretch>
          </a:blipFill>
        </p:spPr>
        <p:txBody>
          <a:bodyPr/>
          <a:lstStyle/>
          <a:p>
            <a:endParaRPr lang="en-GB" sz="1200"/>
          </a:p>
        </p:txBody>
      </p:sp>
      <p:sp>
        <p:nvSpPr>
          <p:cNvPr id="6" name="Freeform 6"/>
          <p:cNvSpPr/>
          <p:nvPr/>
        </p:nvSpPr>
        <p:spPr>
          <a:xfrm rot="2317832">
            <a:off x="4715394" y="4140700"/>
            <a:ext cx="3445303" cy="3324717"/>
          </a:xfrm>
          <a:custGeom>
            <a:avLst/>
            <a:gdLst/>
            <a:ahLst/>
            <a:cxnLst/>
            <a:rect l="l" t="t" r="r" b="b"/>
            <a:pathLst>
              <a:path w="5167954" h="4987076">
                <a:moveTo>
                  <a:pt x="0" y="0"/>
                </a:moveTo>
                <a:lnTo>
                  <a:pt x="5167954" y="0"/>
                </a:lnTo>
                <a:lnTo>
                  <a:pt x="5167954" y="4987076"/>
                </a:lnTo>
                <a:lnTo>
                  <a:pt x="0" y="498707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sz="1200"/>
          </a:p>
        </p:txBody>
      </p:sp>
      <p:sp>
        <p:nvSpPr>
          <p:cNvPr id="7" name="TextBox 7"/>
          <p:cNvSpPr txBox="1"/>
          <p:nvPr/>
        </p:nvSpPr>
        <p:spPr>
          <a:xfrm>
            <a:off x="525295" y="571501"/>
            <a:ext cx="10924160" cy="918393"/>
          </a:xfrm>
          <a:prstGeom prst="rect">
            <a:avLst/>
          </a:prstGeom>
        </p:spPr>
        <p:txBody>
          <a:bodyPr wrap="square" lIns="0" tIns="0" rIns="0" bIns="0" rtlCol="0" anchor="t">
            <a:spAutoFit/>
          </a:bodyPr>
          <a:lstStyle/>
          <a:p>
            <a:pPr algn="ctr">
              <a:lnSpc>
                <a:spcPts val="8026"/>
              </a:lnSpc>
              <a:spcBef>
                <a:spcPct val="0"/>
              </a:spcBef>
            </a:pPr>
            <a:r>
              <a:rPr lang="en-US" sz="4400" dirty="0">
                <a:solidFill>
                  <a:srgbClr val="37521E"/>
                </a:solidFill>
                <a:latin typeface="Canva Sans"/>
                <a:ea typeface="Julius Sans One"/>
                <a:cs typeface="Julius Sans One"/>
                <a:sym typeface="Julius Sans One"/>
              </a:rPr>
              <a:t>What</a:t>
            </a:r>
            <a:r>
              <a:rPr lang="en-US" sz="4400" dirty="0">
                <a:solidFill>
                  <a:srgbClr val="37521E"/>
                </a:solidFill>
                <a:latin typeface="Julius Sans One"/>
                <a:ea typeface="Julius Sans One"/>
                <a:cs typeface="Julius Sans One"/>
                <a:sym typeface="Julius Sans One"/>
              </a:rPr>
              <a:t> is a parent carer forum? </a:t>
            </a:r>
          </a:p>
        </p:txBody>
      </p:sp>
      <p:sp>
        <p:nvSpPr>
          <p:cNvPr id="13" name="TextBox 12">
            <a:extLst>
              <a:ext uri="{FF2B5EF4-FFF2-40B4-BE49-F238E27FC236}">
                <a16:creationId xmlns:a16="http://schemas.microsoft.com/office/drawing/2014/main" id="{FAD56DDC-481C-82C4-91B1-919E43F2C465}"/>
              </a:ext>
            </a:extLst>
          </p:cNvPr>
          <p:cNvSpPr txBox="1"/>
          <p:nvPr/>
        </p:nvSpPr>
        <p:spPr>
          <a:xfrm>
            <a:off x="2474467" y="1585779"/>
            <a:ext cx="7025815" cy="3539430"/>
          </a:xfrm>
          <a:prstGeom prst="rect">
            <a:avLst/>
          </a:prstGeom>
          <a:noFill/>
        </p:spPr>
        <p:txBody>
          <a:bodyPr wrap="square">
            <a:spAutoFit/>
          </a:bodyPr>
          <a:lstStyle/>
          <a:p>
            <a:r>
              <a:rPr lang="en-GB" sz="2800" dirty="0"/>
              <a:t>“Parent Carer Forums are representative local groups of parents and carers of children and young people with disabilities who work alongside local authorities, education, health and other services providers to ensure that the services they plan, commission, deliver and monitor meet the needs of children and families”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CFDAB-4EAF-2F3C-12F6-86D96EB5455D}"/>
              </a:ext>
            </a:extLst>
          </p:cNvPr>
          <p:cNvSpPr>
            <a:spLocks noGrp="1"/>
          </p:cNvSpPr>
          <p:nvPr>
            <p:ph type="title"/>
          </p:nvPr>
        </p:nvSpPr>
        <p:spPr>
          <a:xfrm>
            <a:off x="2849562" y="609600"/>
            <a:ext cx="6424440" cy="1320800"/>
          </a:xfrm>
        </p:spPr>
        <p:txBody>
          <a:bodyPr>
            <a:normAutofit/>
          </a:bodyPr>
          <a:lstStyle/>
          <a:p>
            <a:r>
              <a:rPr lang="en-GB"/>
              <a:t>The NNPCF in numbers</a:t>
            </a:r>
          </a:p>
        </p:txBody>
      </p:sp>
      <p:graphicFrame>
        <p:nvGraphicFramePr>
          <p:cNvPr id="7" name="Content Placeholder 6">
            <a:extLst>
              <a:ext uri="{FF2B5EF4-FFF2-40B4-BE49-F238E27FC236}">
                <a16:creationId xmlns:a16="http://schemas.microsoft.com/office/drawing/2014/main" id="{4250A6BE-365A-FFE2-2324-DCB4DDA3A707}"/>
              </a:ext>
            </a:extLst>
          </p:cNvPr>
          <p:cNvGraphicFramePr>
            <a:graphicFrameLocks noGrp="1"/>
          </p:cNvGraphicFramePr>
          <p:nvPr>
            <p:ph idx="1"/>
            <p:extLst>
              <p:ext uri="{D42A27DB-BD31-4B8C-83A1-F6EECF244321}">
                <p14:modId xmlns:p14="http://schemas.microsoft.com/office/powerpoint/2010/main" val="3588176083"/>
              </p:ext>
            </p:extLst>
          </p:nvPr>
        </p:nvGraphicFramePr>
        <p:xfrm>
          <a:off x="1092185" y="173911"/>
          <a:ext cx="9939193" cy="5245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6">
            <a:extLst>
              <a:ext uri="{FF2B5EF4-FFF2-40B4-BE49-F238E27FC236}">
                <a16:creationId xmlns:a16="http://schemas.microsoft.com/office/drawing/2014/main" id="{1844D138-8D15-38FC-41CA-953758CE95DB}"/>
              </a:ext>
            </a:extLst>
          </p:cNvPr>
          <p:cNvGraphicFramePr>
            <a:graphicFrameLocks/>
          </p:cNvGraphicFramePr>
          <p:nvPr>
            <p:extLst>
              <p:ext uri="{D42A27DB-BD31-4B8C-83A1-F6EECF244321}">
                <p14:modId xmlns:p14="http://schemas.microsoft.com/office/powerpoint/2010/main" val="3392153618"/>
              </p:ext>
            </p:extLst>
          </p:nvPr>
        </p:nvGraphicFramePr>
        <p:xfrm>
          <a:off x="2639967" y="3662751"/>
          <a:ext cx="6108019" cy="252969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91099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FEBD4E-3729-E597-8FCF-762180717E4F}"/>
              </a:ext>
            </a:extLst>
          </p:cNvPr>
          <p:cNvSpPr txBox="1"/>
          <p:nvPr/>
        </p:nvSpPr>
        <p:spPr>
          <a:xfrm>
            <a:off x="341523" y="4648080"/>
            <a:ext cx="8684369" cy="1938992"/>
          </a:xfrm>
          <a:prstGeom prst="rect">
            <a:avLst/>
          </a:prstGeom>
          <a:noFill/>
        </p:spPr>
        <p:txBody>
          <a:bodyPr wrap="square">
            <a:spAutoFit/>
          </a:bodyPr>
          <a:lstStyle/>
          <a:p>
            <a:r>
              <a:rPr lang="en-GB" sz="2000" b="1" i="0" u="sng" dirty="0">
                <a:solidFill>
                  <a:srgbClr val="0B0C0C"/>
                </a:solidFill>
                <a:effectLst/>
                <a:latin typeface="Aptos" panose="020B0004020202020204" pitchFamily="34" charset="0"/>
              </a:rPr>
              <a:t>NHS constitution</a:t>
            </a:r>
          </a:p>
          <a:p>
            <a:r>
              <a:rPr lang="en-GB" sz="2000" b="0" i="0" dirty="0">
                <a:solidFill>
                  <a:srgbClr val="0B0C0C"/>
                </a:solidFill>
                <a:effectLst/>
                <a:latin typeface="Aptos" panose="020B0004020202020204" pitchFamily="34" charset="0"/>
              </a:rPr>
              <a:t>You have the right to be involved, directly or through representatives, in the planning of healthcare services commissioned by NHS bodies, the development and consideration of proposals for changes in the way those services are provided, and in decisions to be made affecting the operation of those services.</a:t>
            </a:r>
            <a:endParaRPr lang="en-GB" sz="2000" dirty="0">
              <a:latin typeface="Aptos" panose="020B0004020202020204" pitchFamily="34" charset="0"/>
            </a:endParaRPr>
          </a:p>
        </p:txBody>
      </p:sp>
      <p:sp>
        <p:nvSpPr>
          <p:cNvPr id="4" name="TextBox 3">
            <a:extLst>
              <a:ext uri="{FF2B5EF4-FFF2-40B4-BE49-F238E27FC236}">
                <a16:creationId xmlns:a16="http://schemas.microsoft.com/office/drawing/2014/main" id="{CBBCEA35-4561-D0D4-9627-769A791800B1}"/>
              </a:ext>
            </a:extLst>
          </p:cNvPr>
          <p:cNvSpPr txBox="1"/>
          <p:nvPr/>
        </p:nvSpPr>
        <p:spPr>
          <a:xfrm>
            <a:off x="1730381" y="188857"/>
            <a:ext cx="8731236" cy="769441"/>
          </a:xfrm>
          <a:prstGeom prst="rect">
            <a:avLst/>
          </a:prstGeom>
          <a:noFill/>
        </p:spPr>
        <p:txBody>
          <a:bodyPr wrap="none" rtlCol="0">
            <a:spAutoFit/>
          </a:bodyPr>
          <a:lstStyle/>
          <a:p>
            <a:r>
              <a:rPr lang="en-GB" sz="4400" dirty="0">
                <a:latin typeface="Canva Sans"/>
                <a:ea typeface="ADLaM Display" panose="02010000000000000000" pitchFamily="2" charset="0"/>
                <a:cs typeface="ADLaM Display" panose="02010000000000000000" pitchFamily="2" charset="0"/>
              </a:rPr>
              <a:t>What is co production and why do it?</a:t>
            </a:r>
          </a:p>
        </p:txBody>
      </p:sp>
      <p:sp>
        <p:nvSpPr>
          <p:cNvPr id="6" name="TextBox 5">
            <a:extLst>
              <a:ext uri="{FF2B5EF4-FFF2-40B4-BE49-F238E27FC236}">
                <a16:creationId xmlns:a16="http://schemas.microsoft.com/office/drawing/2014/main" id="{0808CEAF-BBB1-529E-368A-2ED09CEF6838}"/>
              </a:ext>
            </a:extLst>
          </p:cNvPr>
          <p:cNvSpPr txBox="1"/>
          <p:nvPr/>
        </p:nvSpPr>
        <p:spPr>
          <a:xfrm>
            <a:off x="341523" y="1170205"/>
            <a:ext cx="11177647" cy="3477875"/>
          </a:xfrm>
          <a:prstGeom prst="rect">
            <a:avLst/>
          </a:prstGeom>
          <a:noFill/>
        </p:spPr>
        <p:txBody>
          <a:bodyPr wrap="square">
            <a:spAutoFit/>
          </a:bodyPr>
          <a:lstStyle/>
          <a:p>
            <a:r>
              <a:rPr lang="en-GB" sz="2000" b="1" u="sng" dirty="0"/>
              <a:t>SEND code of practice</a:t>
            </a:r>
          </a:p>
          <a:p>
            <a:r>
              <a:rPr lang="en-GB" sz="2000" dirty="0"/>
              <a:t>4. Co-production The SEND Code of Practice (January 2015) highlights the expectations of core principles that underpin all legislation and guidance related to SEND: “1.1 Section 19 of the Children and Families Act 2014 makes clear that local authorities, in carrying out their functions under the Act in relation to needs (SEND), must have regard to:  the views, wishes and feelings of the child or young person, and the child’s parents  the importance of the child or young person, and the child’s parents, participating as fully as possible in decisions, and being provided with the information and support necessary to enable participation in those decisions  the need to support the child or young person, and the child’s parents, in order to facilitate the development of the child or young person and to help them achieve the best possible educational and other outcomes, preparing them effectively for adulthood.</a:t>
            </a:r>
          </a:p>
        </p:txBody>
      </p:sp>
      <p:sp>
        <p:nvSpPr>
          <p:cNvPr id="7" name="Freeform 2">
            <a:extLst>
              <a:ext uri="{FF2B5EF4-FFF2-40B4-BE49-F238E27FC236}">
                <a16:creationId xmlns:a16="http://schemas.microsoft.com/office/drawing/2014/main" id="{4329F0BB-E5A7-FAEF-6C1B-4F4FE22A18D1}"/>
              </a:ext>
            </a:extLst>
          </p:cNvPr>
          <p:cNvSpPr/>
          <p:nvPr/>
        </p:nvSpPr>
        <p:spPr>
          <a:xfrm>
            <a:off x="9542022" y="4456340"/>
            <a:ext cx="2505017" cy="2401660"/>
          </a:xfrm>
          <a:custGeom>
            <a:avLst/>
            <a:gdLst/>
            <a:ahLst/>
            <a:cxnLst/>
            <a:rect l="l" t="t" r="r" b="b"/>
            <a:pathLst>
              <a:path w="7318065" h="7290623">
                <a:moveTo>
                  <a:pt x="0" y="0"/>
                </a:moveTo>
                <a:lnTo>
                  <a:pt x="7318066" y="0"/>
                </a:lnTo>
                <a:lnTo>
                  <a:pt x="7318066" y="7290622"/>
                </a:lnTo>
                <a:lnTo>
                  <a:pt x="0" y="7290622"/>
                </a:lnTo>
                <a:lnTo>
                  <a:pt x="0" y="0"/>
                </a:lnTo>
                <a:close/>
              </a:path>
            </a:pathLst>
          </a:custGeom>
          <a:blipFill>
            <a:blip r:embed="rId3"/>
            <a:stretch>
              <a:fillRect/>
            </a:stretch>
          </a:blipFill>
        </p:spPr>
        <p:txBody>
          <a:bodyPr/>
          <a:lstStyle/>
          <a:p>
            <a:endParaRPr lang="en-GB" sz="1200"/>
          </a:p>
        </p:txBody>
      </p:sp>
    </p:spTree>
    <p:extLst>
      <p:ext uri="{BB962C8B-B14F-4D97-AF65-F5344CB8AC3E}">
        <p14:creationId xmlns:p14="http://schemas.microsoft.com/office/powerpoint/2010/main" val="2237696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2E6E3952-C90C-F6B2-8BDF-8FA7A7F99890}"/>
              </a:ext>
            </a:extLst>
          </p:cNvPr>
          <p:cNvSpPr/>
          <p:nvPr/>
        </p:nvSpPr>
        <p:spPr>
          <a:xfrm>
            <a:off x="480362" y="1695392"/>
            <a:ext cx="4523362" cy="4182894"/>
          </a:xfrm>
          <a:custGeom>
            <a:avLst/>
            <a:gdLst/>
            <a:ahLst/>
            <a:cxnLst/>
            <a:rect l="l" t="t" r="r" b="b"/>
            <a:pathLst>
              <a:path w="7318065" h="7290623">
                <a:moveTo>
                  <a:pt x="0" y="0"/>
                </a:moveTo>
                <a:lnTo>
                  <a:pt x="7318066" y="0"/>
                </a:lnTo>
                <a:lnTo>
                  <a:pt x="7318066" y="7290622"/>
                </a:lnTo>
                <a:lnTo>
                  <a:pt x="0" y="7290622"/>
                </a:lnTo>
                <a:lnTo>
                  <a:pt x="0" y="0"/>
                </a:lnTo>
                <a:close/>
              </a:path>
            </a:pathLst>
          </a:custGeom>
          <a:blipFill>
            <a:blip r:embed="rId3"/>
            <a:stretch>
              <a:fillRect/>
            </a:stretch>
          </a:blipFill>
        </p:spPr>
        <p:txBody>
          <a:bodyPr/>
          <a:lstStyle/>
          <a:p>
            <a:endParaRPr lang="en-GB" sz="1200"/>
          </a:p>
        </p:txBody>
      </p:sp>
      <p:sp>
        <p:nvSpPr>
          <p:cNvPr id="3" name="Freeform 2">
            <a:extLst>
              <a:ext uri="{FF2B5EF4-FFF2-40B4-BE49-F238E27FC236}">
                <a16:creationId xmlns:a16="http://schemas.microsoft.com/office/drawing/2014/main" id="{CC18CFD1-786B-0176-AAC5-1695007840DB}"/>
              </a:ext>
            </a:extLst>
          </p:cNvPr>
          <p:cNvSpPr/>
          <p:nvPr/>
        </p:nvSpPr>
        <p:spPr>
          <a:xfrm>
            <a:off x="6096000" y="2400648"/>
            <a:ext cx="4941650" cy="2772381"/>
          </a:xfrm>
          <a:custGeom>
            <a:avLst/>
            <a:gdLst/>
            <a:ahLst/>
            <a:cxnLst/>
            <a:rect l="l" t="t" r="r" b="b"/>
            <a:pathLst>
              <a:path w="3059669" h="1835801">
                <a:moveTo>
                  <a:pt x="0" y="0"/>
                </a:moveTo>
                <a:lnTo>
                  <a:pt x="3059669" y="0"/>
                </a:lnTo>
                <a:lnTo>
                  <a:pt x="3059669" y="1835801"/>
                </a:lnTo>
                <a:lnTo>
                  <a:pt x="0" y="1835801"/>
                </a:lnTo>
                <a:lnTo>
                  <a:pt x="0" y="0"/>
                </a:lnTo>
                <a:close/>
              </a:path>
            </a:pathLst>
          </a:custGeom>
          <a:blipFill>
            <a:blip r:embed="rId4"/>
            <a:stretch>
              <a:fillRect/>
            </a:stretch>
          </a:blipFill>
        </p:spPr>
        <p:txBody>
          <a:bodyPr/>
          <a:lstStyle/>
          <a:p>
            <a:endParaRPr lang="en-GB" sz="1200"/>
          </a:p>
        </p:txBody>
      </p:sp>
      <p:sp>
        <p:nvSpPr>
          <p:cNvPr id="4" name="TextBox 3">
            <a:extLst>
              <a:ext uri="{FF2B5EF4-FFF2-40B4-BE49-F238E27FC236}">
                <a16:creationId xmlns:a16="http://schemas.microsoft.com/office/drawing/2014/main" id="{DE0B7CA7-BC0C-CEEC-4497-DAB467D0C50C}"/>
              </a:ext>
            </a:extLst>
          </p:cNvPr>
          <p:cNvSpPr txBox="1"/>
          <p:nvPr/>
        </p:nvSpPr>
        <p:spPr>
          <a:xfrm>
            <a:off x="2888551" y="457200"/>
            <a:ext cx="6414898" cy="769441"/>
          </a:xfrm>
          <a:prstGeom prst="rect">
            <a:avLst/>
          </a:prstGeom>
          <a:noFill/>
        </p:spPr>
        <p:txBody>
          <a:bodyPr wrap="none" rtlCol="0">
            <a:spAutoFit/>
          </a:bodyPr>
          <a:lstStyle/>
          <a:p>
            <a:r>
              <a:rPr lang="en-GB" sz="4000" dirty="0"/>
              <a:t>Why </a:t>
            </a:r>
            <a:r>
              <a:rPr lang="en-GB" sz="4400" dirty="0">
                <a:latin typeface="Canva Sans"/>
              </a:rPr>
              <a:t>co</a:t>
            </a:r>
            <a:r>
              <a:rPr lang="en-GB" sz="4000" dirty="0"/>
              <a:t> produce with PCF’s?</a:t>
            </a:r>
          </a:p>
        </p:txBody>
      </p:sp>
    </p:spTree>
    <p:extLst>
      <p:ext uri="{BB962C8B-B14F-4D97-AF65-F5344CB8AC3E}">
        <p14:creationId xmlns:p14="http://schemas.microsoft.com/office/powerpoint/2010/main" val="23614826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914037" y="5607236"/>
            <a:ext cx="2277963" cy="1250765"/>
          </a:xfrm>
          <a:custGeom>
            <a:avLst/>
            <a:gdLst/>
            <a:ahLst/>
            <a:cxnLst/>
            <a:rect l="l" t="t" r="r" b="b"/>
            <a:pathLst>
              <a:path w="3416945" h="1876147">
                <a:moveTo>
                  <a:pt x="0" y="0"/>
                </a:moveTo>
                <a:lnTo>
                  <a:pt x="3416945" y="0"/>
                </a:lnTo>
                <a:lnTo>
                  <a:pt x="3416945" y="1876147"/>
                </a:lnTo>
                <a:lnTo>
                  <a:pt x="0" y="1876147"/>
                </a:lnTo>
                <a:lnTo>
                  <a:pt x="0" y="0"/>
                </a:lnTo>
                <a:close/>
              </a:path>
            </a:pathLst>
          </a:custGeom>
          <a:blipFill>
            <a:blip r:embed="rId3"/>
            <a:stretch>
              <a:fillRect/>
            </a:stretch>
          </a:blipFill>
        </p:spPr>
        <p:txBody>
          <a:bodyPr/>
          <a:lstStyle/>
          <a:p>
            <a:endParaRPr lang="en-GB" sz="1200"/>
          </a:p>
        </p:txBody>
      </p:sp>
      <p:pic>
        <p:nvPicPr>
          <p:cNvPr id="1026" name="Picture 2">
            <a:extLst>
              <a:ext uri="{FF2B5EF4-FFF2-40B4-BE49-F238E27FC236}">
                <a16:creationId xmlns:a16="http://schemas.microsoft.com/office/drawing/2014/main" id="{0DAD742F-F7BC-7AA7-E99A-FC88860662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9943" y="0"/>
            <a:ext cx="831668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08214" y="2649144"/>
            <a:ext cx="6431629" cy="2957541"/>
          </a:xfrm>
          <a:prstGeom prst="rect">
            <a:avLst/>
          </a:prstGeom>
        </p:spPr>
        <p:txBody>
          <a:bodyPr lIns="0" tIns="0" rIns="0" bIns="0" rtlCol="0" anchor="t">
            <a:spAutoFit/>
          </a:bodyPr>
          <a:lstStyle/>
          <a:p>
            <a:pPr marL="604550" lvl="1" indent="-302275">
              <a:lnSpc>
                <a:spcPts val="3920"/>
              </a:lnSpc>
              <a:buFont typeface="Arial"/>
              <a:buChar char="•"/>
            </a:pPr>
            <a:r>
              <a:rPr lang="en-US" sz="2800" dirty="0">
                <a:solidFill>
                  <a:srgbClr val="000000"/>
                </a:solidFill>
                <a:latin typeface="Julius Sans One"/>
                <a:ea typeface="Julius Sans One"/>
                <a:cs typeface="Julius Sans One"/>
                <a:sym typeface="Julius Sans One"/>
              </a:rPr>
              <a:t>Coproduction</a:t>
            </a:r>
          </a:p>
          <a:p>
            <a:pPr marL="604550" lvl="1" indent="-302275">
              <a:lnSpc>
                <a:spcPts val="3920"/>
              </a:lnSpc>
              <a:buFont typeface="Arial"/>
              <a:buChar char="•"/>
            </a:pPr>
            <a:r>
              <a:rPr lang="en-US" sz="2800" dirty="0">
                <a:solidFill>
                  <a:srgbClr val="000000"/>
                </a:solidFill>
                <a:latin typeface="Julius Sans One"/>
                <a:ea typeface="Julius Sans One"/>
                <a:cs typeface="Julius Sans One"/>
                <a:sym typeface="Julius Sans One"/>
              </a:rPr>
              <a:t>Participation</a:t>
            </a:r>
          </a:p>
          <a:p>
            <a:pPr marL="604550" lvl="1" indent="-302275">
              <a:lnSpc>
                <a:spcPts val="3920"/>
              </a:lnSpc>
              <a:buFont typeface="Arial"/>
              <a:buChar char="•"/>
            </a:pPr>
            <a:r>
              <a:rPr lang="en-US" sz="2800" dirty="0">
                <a:solidFill>
                  <a:srgbClr val="000000"/>
                </a:solidFill>
                <a:latin typeface="Julius Sans One"/>
                <a:ea typeface="Julius Sans One"/>
                <a:cs typeface="Julius Sans One"/>
                <a:sym typeface="Julius Sans One"/>
              </a:rPr>
              <a:t>Consultation </a:t>
            </a:r>
          </a:p>
          <a:p>
            <a:pPr marL="604550" lvl="1" indent="-302275">
              <a:lnSpc>
                <a:spcPts val="3920"/>
              </a:lnSpc>
              <a:buFont typeface="Arial"/>
              <a:buChar char="•"/>
            </a:pPr>
            <a:r>
              <a:rPr lang="en-US" sz="2800" dirty="0">
                <a:solidFill>
                  <a:srgbClr val="000000"/>
                </a:solidFill>
                <a:latin typeface="Julius Sans One"/>
                <a:ea typeface="Julius Sans One"/>
                <a:cs typeface="Julius Sans One"/>
                <a:sym typeface="Julius Sans One"/>
              </a:rPr>
              <a:t>Information </a:t>
            </a:r>
          </a:p>
          <a:p>
            <a:pPr marL="604550" lvl="1" indent="-302275">
              <a:lnSpc>
                <a:spcPts val="3920"/>
              </a:lnSpc>
              <a:buFont typeface="Arial"/>
              <a:buChar char="•"/>
            </a:pPr>
            <a:r>
              <a:rPr lang="en-US" sz="2800" dirty="0">
                <a:solidFill>
                  <a:srgbClr val="000000"/>
                </a:solidFill>
                <a:latin typeface="Julius Sans One"/>
                <a:ea typeface="Julius Sans One"/>
                <a:cs typeface="Julius Sans One"/>
                <a:sym typeface="Julius Sans One"/>
              </a:rPr>
              <a:t>No working relationship</a:t>
            </a:r>
          </a:p>
          <a:p>
            <a:pPr marL="604550" lvl="1" indent="-302275">
              <a:lnSpc>
                <a:spcPts val="3920"/>
              </a:lnSpc>
              <a:buFont typeface="Arial"/>
              <a:buChar char="•"/>
            </a:pPr>
            <a:r>
              <a:rPr lang="en-US" sz="2800" dirty="0">
                <a:solidFill>
                  <a:srgbClr val="000000"/>
                </a:solidFill>
                <a:latin typeface="Julius Sans One"/>
                <a:ea typeface="Julius Sans One"/>
                <a:cs typeface="Julius Sans One"/>
                <a:sym typeface="Julius Sans One"/>
              </a:rPr>
              <a:t>Other </a:t>
            </a:r>
          </a:p>
        </p:txBody>
      </p:sp>
      <p:sp>
        <p:nvSpPr>
          <p:cNvPr id="3" name="TextBox 3"/>
          <p:cNvSpPr txBox="1"/>
          <p:nvPr/>
        </p:nvSpPr>
        <p:spPr>
          <a:xfrm>
            <a:off x="408214" y="292171"/>
            <a:ext cx="11375572" cy="1024191"/>
          </a:xfrm>
          <a:prstGeom prst="rect">
            <a:avLst/>
          </a:prstGeom>
        </p:spPr>
        <p:txBody>
          <a:bodyPr wrap="square" lIns="0" tIns="0" rIns="0" bIns="0" rtlCol="0" anchor="t">
            <a:spAutoFit/>
          </a:bodyPr>
          <a:lstStyle/>
          <a:p>
            <a:pPr>
              <a:lnSpc>
                <a:spcPts val="3920"/>
              </a:lnSpc>
              <a:spcBef>
                <a:spcPct val="0"/>
              </a:spcBef>
            </a:pPr>
            <a:r>
              <a:rPr lang="en-US" sz="4400" dirty="0">
                <a:solidFill>
                  <a:srgbClr val="37521E"/>
                </a:solidFill>
                <a:latin typeface="Canva Sans"/>
                <a:ea typeface="Julius Sans One"/>
                <a:cs typeface="Julius Sans One"/>
                <a:sym typeface="Julius Sans One"/>
              </a:rPr>
              <a:t>Parent Carer forums Grant Insights and Perspectives from DfE Grant Monitoring 2023/24 </a:t>
            </a:r>
          </a:p>
        </p:txBody>
      </p:sp>
      <p:sp>
        <p:nvSpPr>
          <p:cNvPr id="4" name="TextBox 4"/>
          <p:cNvSpPr txBox="1"/>
          <p:nvPr/>
        </p:nvSpPr>
        <p:spPr>
          <a:xfrm>
            <a:off x="408214" y="1524291"/>
            <a:ext cx="11783786" cy="970009"/>
          </a:xfrm>
          <a:prstGeom prst="rect">
            <a:avLst/>
          </a:prstGeom>
        </p:spPr>
        <p:txBody>
          <a:bodyPr wrap="square" lIns="0" tIns="0" rIns="0" bIns="0" rtlCol="0" anchor="t">
            <a:spAutoFit/>
          </a:bodyPr>
          <a:lstStyle/>
          <a:p>
            <a:pPr>
              <a:lnSpc>
                <a:spcPts val="3920"/>
              </a:lnSpc>
              <a:spcBef>
                <a:spcPct val="0"/>
              </a:spcBef>
            </a:pPr>
            <a:r>
              <a:rPr lang="en-US" sz="2800" dirty="0">
                <a:solidFill>
                  <a:srgbClr val="000000"/>
                </a:solidFill>
                <a:latin typeface="Canva Sans"/>
                <a:ea typeface="Canva Sans"/>
                <a:cs typeface="Canva Sans"/>
                <a:sym typeface="Canva Sans"/>
              </a:rPr>
              <a:t>Forums are asked to choose an item that best describes their relationship with Education, Social Care and Health. </a:t>
            </a:r>
          </a:p>
        </p:txBody>
      </p:sp>
      <p:sp>
        <p:nvSpPr>
          <p:cNvPr id="6" name="TextBox 6"/>
          <p:cNvSpPr txBox="1"/>
          <p:nvPr/>
        </p:nvSpPr>
        <p:spPr>
          <a:xfrm>
            <a:off x="408214" y="5849310"/>
            <a:ext cx="10591800" cy="408253"/>
          </a:xfrm>
          <a:prstGeom prst="rect">
            <a:avLst/>
          </a:prstGeom>
        </p:spPr>
        <p:txBody>
          <a:bodyPr wrap="square" lIns="0" tIns="0" rIns="0" bIns="0" rtlCol="0" anchor="t">
            <a:spAutoFit/>
          </a:bodyPr>
          <a:lstStyle/>
          <a:p>
            <a:pPr>
              <a:lnSpc>
                <a:spcPts val="3360"/>
              </a:lnSpc>
            </a:pPr>
            <a:r>
              <a:rPr lang="en-US" sz="2400" dirty="0">
                <a:solidFill>
                  <a:srgbClr val="000000"/>
                </a:solidFill>
                <a:latin typeface="Canva Sans"/>
                <a:ea typeface="Canva Sans"/>
                <a:cs typeface="Canva Sans"/>
                <a:sym typeface="Canva Sans"/>
              </a:rPr>
              <a:t>The results are from 22 forums completed monitoring forms </a:t>
            </a:r>
          </a:p>
        </p:txBody>
      </p:sp>
      <p:sp>
        <p:nvSpPr>
          <p:cNvPr id="7" name="Freeform 2">
            <a:extLst>
              <a:ext uri="{FF2B5EF4-FFF2-40B4-BE49-F238E27FC236}">
                <a16:creationId xmlns:a16="http://schemas.microsoft.com/office/drawing/2014/main" id="{F86E12FB-66DA-B175-24BA-A61EB2EFAE40}"/>
              </a:ext>
            </a:extLst>
          </p:cNvPr>
          <p:cNvSpPr/>
          <p:nvPr/>
        </p:nvSpPr>
        <p:spPr>
          <a:xfrm>
            <a:off x="8396591" y="2901391"/>
            <a:ext cx="3126777" cy="3249038"/>
          </a:xfrm>
          <a:custGeom>
            <a:avLst/>
            <a:gdLst/>
            <a:ahLst/>
            <a:cxnLst/>
            <a:rect l="l" t="t" r="r" b="b"/>
            <a:pathLst>
              <a:path w="7318065" h="7290623">
                <a:moveTo>
                  <a:pt x="0" y="0"/>
                </a:moveTo>
                <a:lnTo>
                  <a:pt x="7318066" y="0"/>
                </a:lnTo>
                <a:lnTo>
                  <a:pt x="7318066" y="7290622"/>
                </a:lnTo>
                <a:lnTo>
                  <a:pt x="0" y="7290622"/>
                </a:lnTo>
                <a:lnTo>
                  <a:pt x="0" y="0"/>
                </a:lnTo>
                <a:close/>
              </a:path>
            </a:pathLst>
          </a:custGeom>
          <a:blipFill>
            <a:blip r:embed="rId2"/>
            <a:stretch>
              <a:fillRect/>
            </a:stretch>
          </a:blipFill>
        </p:spPr>
        <p:txBody>
          <a:bodyPr/>
          <a:lstStyle/>
          <a:p>
            <a:endParaRPr lang="en-GB" sz="12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tretch>
            <a:fillRect/>
          </a:stretch>
        </p:blipFill>
        <p:spPr>
          <a:xfrm>
            <a:off x="1655017" y="-454924"/>
            <a:ext cx="8371115" cy="7942020"/>
          </a:xfrm>
          <a:prstGeom prst="rect">
            <a:avLst/>
          </a:prstGeom>
        </p:spPr>
      </p:pic>
      <p:sp>
        <p:nvSpPr>
          <p:cNvPr id="3" name="TextBox 3"/>
          <p:cNvSpPr txBox="1"/>
          <p:nvPr/>
        </p:nvSpPr>
        <p:spPr>
          <a:xfrm>
            <a:off x="-1049626" y="278947"/>
            <a:ext cx="5282953" cy="842538"/>
          </a:xfrm>
          <a:prstGeom prst="rect">
            <a:avLst/>
          </a:prstGeom>
        </p:spPr>
        <p:txBody>
          <a:bodyPr wrap="square" lIns="0" tIns="0" rIns="0" bIns="0" rtlCol="0" anchor="t">
            <a:spAutoFit/>
          </a:bodyPr>
          <a:lstStyle/>
          <a:p>
            <a:pPr algn="ctr">
              <a:lnSpc>
                <a:spcPts val="7000"/>
              </a:lnSpc>
            </a:pPr>
            <a:r>
              <a:rPr lang="en-US" sz="4400" dirty="0">
                <a:solidFill>
                  <a:srgbClr val="37521E"/>
                </a:solidFill>
                <a:latin typeface="Canva Sans"/>
                <a:ea typeface="Julius Sans One"/>
                <a:cs typeface="Julius Sans One"/>
                <a:sym typeface="Julius Sans One"/>
              </a:rPr>
              <a:t>Health</a:t>
            </a:r>
          </a:p>
        </p:txBody>
      </p:sp>
      <p:sp>
        <p:nvSpPr>
          <p:cNvPr id="8" name="Freeform 8"/>
          <p:cNvSpPr/>
          <p:nvPr/>
        </p:nvSpPr>
        <p:spPr>
          <a:xfrm>
            <a:off x="8852712" y="5024492"/>
            <a:ext cx="3339288" cy="1833508"/>
          </a:xfrm>
          <a:custGeom>
            <a:avLst/>
            <a:gdLst/>
            <a:ahLst/>
            <a:cxnLst/>
            <a:rect l="l" t="t" r="r" b="b"/>
            <a:pathLst>
              <a:path w="5008932" h="2750262">
                <a:moveTo>
                  <a:pt x="0" y="0"/>
                </a:moveTo>
                <a:lnTo>
                  <a:pt x="5008932" y="0"/>
                </a:lnTo>
                <a:lnTo>
                  <a:pt x="5008932" y="2750262"/>
                </a:lnTo>
                <a:lnTo>
                  <a:pt x="0" y="2750262"/>
                </a:lnTo>
                <a:lnTo>
                  <a:pt x="0" y="0"/>
                </a:lnTo>
                <a:close/>
              </a:path>
            </a:pathLst>
          </a:custGeom>
          <a:blipFill>
            <a:blip r:embed="rId4"/>
            <a:stretch>
              <a:fillRect/>
            </a:stretch>
          </a:blipFill>
        </p:spPr>
        <p:txBody>
          <a:bodyPr/>
          <a:lstStyle/>
          <a:p>
            <a:endParaRPr lang="en-GB" sz="1200"/>
          </a:p>
        </p:txBody>
      </p:sp>
      <p:sp>
        <p:nvSpPr>
          <p:cNvPr id="11" name="TextBox 10">
            <a:extLst>
              <a:ext uri="{FF2B5EF4-FFF2-40B4-BE49-F238E27FC236}">
                <a16:creationId xmlns:a16="http://schemas.microsoft.com/office/drawing/2014/main" id="{51DFC4C7-DF12-8678-EF0C-40E285037067}"/>
              </a:ext>
            </a:extLst>
          </p:cNvPr>
          <p:cNvSpPr txBox="1"/>
          <p:nvPr/>
        </p:nvSpPr>
        <p:spPr>
          <a:xfrm>
            <a:off x="5720050" y="5410200"/>
            <a:ext cx="120525" cy="369332"/>
          </a:xfrm>
          <a:prstGeom prst="rect">
            <a:avLst/>
          </a:prstGeom>
          <a:noFill/>
        </p:spPr>
        <p:txBody>
          <a:bodyPr wrap="square" rtlCol="0">
            <a:spAutoFit/>
          </a:bodyPr>
          <a:lstStyle/>
          <a:p>
            <a:r>
              <a:rPr lang="en-GB" dirty="0"/>
              <a:t>2</a:t>
            </a:r>
          </a:p>
        </p:txBody>
      </p:sp>
      <p:sp>
        <p:nvSpPr>
          <p:cNvPr id="12" name="TextBox 11">
            <a:extLst>
              <a:ext uri="{FF2B5EF4-FFF2-40B4-BE49-F238E27FC236}">
                <a16:creationId xmlns:a16="http://schemas.microsoft.com/office/drawing/2014/main" id="{650C558E-D8A4-1935-5B71-BBD3A2795665}"/>
              </a:ext>
            </a:extLst>
          </p:cNvPr>
          <p:cNvSpPr txBox="1"/>
          <p:nvPr/>
        </p:nvSpPr>
        <p:spPr>
          <a:xfrm>
            <a:off x="7434994" y="4212771"/>
            <a:ext cx="286327" cy="369332"/>
          </a:xfrm>
          <a:prstGeom prst="rect">
            <a:avLst/>
          </a:prstGeom>
          <a:noFill/>
        </p:spPr>
        <p:txBody>
          <a:bodyPr wrap="square" rtlCol="0">
            <a:spAutoFit/>
          </a:bodyPr>
          <a:lstStyle/>
          <a:p>
            <a:r>
              <a:rPr lang="en-GB" dirty="0"/>
              <a:t>9</a:t>
            </a:r>
          </a:p>
        </p:txBody>
      </p:sp>
      <p:sp>
        <p:nvSpPr>
          <p:cNvPr id="13" name="TextBox 12">
            <a:extLst>
              <a:ext uri="{FF2B5EF4-FFF2-40B4-BE49-F238E27FC236}">
                <a16:creationId xmlns:a16="http://schemas.microsoft.com/office/drawing/2014/main" id="{783760B1-FB2A-78C7-0C99-A424504D5ACE}"/>
              </a:ext>
            </a:extLst>
          </p:cNvPr>
          <p:cNvSpPr txBox="1"/>
          <p:nvPr/>
        </p:nvSpPr>
        <p:spPr>
          <a:xfrm>
            <a:off x="3940770" y="4212771"/>
            <a:ext cx="402824" cy="369332"/>
          </a:xfrm>
          <a:prstGeom prst="rect">
            <a:avLst/>
          </a:prstGeom>
          <a:noFill/>
        </p:spPr>
        <p:txBody>
          <a:bodyPr wrap="square" rtlCol="0">
            <a:spAutoFit/>
          </a:bodyPr>
          <a:lstStyle/>
          <a:p>
            <a:r>
              <a:rPr lang="en-GB" dirty="0"/>
              <a:t>9</a:t>
            </a:r>
          </a:p>
        </p:txBody>
      </p:sp>
      <p:sp>
        <p:nvSpPr>
          <p:cNvPr id="14" name="TextBox 13">
            <a:extLst>
              <a:ext uri="{FF2B5EF4-FFF2-40B4-BE49-F238E27FC236}">
                <a16:creationId xmlns:a16="http://schemas.microsoft.com/office/drawing/2014/main" id="{BBA62995-ABAC-4B67-5D49-D5B972F7F0D7}"/>
              </a:ext>
            </a:extLst>
          </p:cNvPr>
          <p:cNvSpPr txBox="1"/>
          <p:nvPr/>
        </p:nvSpPr>
        <p:spPr>
          <a:xfrm>
            <a:off x="5720051" y="1861457"/>
            <a:ext cx="473919" cy="369332"/>
          </a:xfrm>
          <a:prstGeom prst="rect">
            <a:avLst/>
          </a:prstGeom>
          <a:noFill/>
        </p:spPr>
        <p:txBody>
          <a:bodyPr wrap="square" rtlCol="0">
            <a:spAutoFit/>
          </a:bodyPr>
          <a:lstStyle/>
          <a:p>
            <a:r>
              <a:rPr lang="en-GB" dirty="0"/>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tretch>
            <a:fillRect/>
          </a:stretch>
        </p:blipFill>
        <p:spPr>
          <a:xfrm>
            <a:off x="2681536" y="-395919"/>
            <a:ext cx="7649837" cy="7649837"/>
          </a:xfrm>
          <a:prstGeom prst="rect">
            <a:avLst/>
          </a:prstGeom>
        </p:spPr>
      </p:pic>
      <p:sp>
        <p:nvSpPr>
          <p:cNvPr id="3" name="TextBox 3"/>
          <p:cNvSpPr txBox="1"/>
          <p:nvPr/>
        </p:nvSpPr>
        <p:spPr>
          <a:xfrm>
            <a:off x="-205193" y="274527"/>
            <a:ext cx="4197985" cy="853439"/>
          </a:xfrm>
          <a:prstGeom prst="rect">
            <a:avLst/>
          </a:prstGeom>
        </p:spPr>
        <p:txBody>
          <a:bodyPr lIns="0" tIns="0" rIns="0" bIns="0" rtlCol="0" anchor="t">
            <a:spAutoFit/>
          </a:bodyPr>
          <a:lstStyle/>
          <a:p>
            <a:pPr algn="ctr" defTabSz="609630">
              <a:lnSpc>
                <a:spcPts val="7054"/>
              </a:lnSpc>
              <a:spcBef>
                <a:spcPct val="0"/>
              </a:spcBef>
            </a:pPr>
            <a:r>
              <a:rPr lang="en-US" sz="4400" dirty="0">
                <a:solidFill>
                  <a:srgbClr val="37521E"/>
                </a:solidFill>
                <a:latin typeface="Canva Sans"/>
                <a:ea typeface="Julius Sans One"/>
                <a:cs typeface="Julius Sans One"/>
                <a:sym typeface="Julius Sans One"/>
              </a:rPr>
              <a:t>Social Care </a:t>
            </a:r>
          </a:p>
        </p:txBody>
      </p:sp>
      <p:sp>
        <p:nvSpPr>
          <p:cNvPr id="4" name="TextBox 4"/>
          <p:cNvSpPr txBox="1"/>
          <p:nvPr/>
        </p:nvSpPr>
        <p:spPr>
          <a:xfrm>
            <a:off x="4962469" y="3707033"/>
            <a:ext cx="214789"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9</a:t>
            </a:r>
          </a:p>
        </p:txBody>
      </p:sp>
      <p:sp>
        <p:nvSpPr>
          <p:cNvPr id="5" name="TextBox 5"/>
          <p:cNvSpPr txBox="1"/>
          <p:nvPr/>
        </p:nvSpPr>
        <p:spPr>
          <a:xfrm>
            <a:off x="6761383" y="5690870"/>
            <a:ext cx="208439"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3</a:t>
            </a:r>
          </a:p>
        </p:txBody>
      </p:sp>
      <p:sp>
        <p:nvSpPr>
          <p:cNvPr id="6" name="TextBox 6"/>
          <p:cNvSpPr txBox="1"/>
          <p:nvPr/>
        </p:nvSpPr>
        <p:spPr>
          <a:xfrm>
            <a:off x="8109288" y="3707033"/>
            <a:ext cx="214789"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6</a:t>
            </a:r>
          </a:p>
        </p:txBody>
      </p:sp>
      <p:sp>
        <p:nvSpPr>
          <p:cNvPr id="7" name="TextBox 7"/>
          <p:cNvSpPr txBox="1"/>
          <p:nvPr/>
        </p:nvSpPr>
        <p:spPr>
          <a:xfrm>
            <a:off x="6761383" y="1552146"/>
            <a:ext cx="208439"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3</a:t>
            </a:r>
          </a:p>
        </p:txBody>
      </p:sp>
      <p:sp>
        <p:nvSpPr>
          <p:cNvPr id="8" name="TextBox 8"/>
          <p:cNvSpPr txBox="1"/>
          <p:nvPr/>
        </p:nvSpPr>
        <p:spPr>
          <a:xfrm>
            <a:off x="5304048" y="1127966"/>
            <a:ext cx="113109" cy="456856"/>
          </a:xfrm>
          <a:prstGeom prst="rect">
            <a:avLst/>
          </a:prstGeom>
        </p:spPr>
        <p:txBody>
          <a:bodyPr lIns="0" tIns="0" rIns="0" bIns="0" rtlCol="0" anchor="t">
            <a:spAutoFit/>
          </a:bodyPr>
          <a:lstStyle/>
          <a:p>
            <a:pPr algn="ctr" defTabSz="609630">
              <a:lnSpc>
                <a:spcPts val="3920"/>
              </a:lnSpc>
              <a:spcBef>
                <a:spcPct val="0"/>
              </a:spcBef>
            </a:pPr>
            <a:r>
              <a:rPr lang="en-US" sz="2800">
                <a:solidFill>
                  <a:srgbClr val="000000"/>
                </a:solidFill>
                <a:latin typeface="Julius Sans One"/>
                <a:ea typeface="Julius Sans One"/>
                <a:cs typeface="Julius Sans One"/>
                <a:sym typeface="Julius Sans One"/>
              </a:rPr>
              <a:t>1</a:t>
            </a:r>
          </a:p>
        </p:txBody>
      </p:sp>
      <p:sp>
        <p:nvSpPr>
          <p:cNvPr id="9" name="Freeform 9"/>
          <p:cNvSpPr/>
          <p:nvPr/>
        </p:nvSpPr>
        <p:spPr>
          <a:xfrm>
            <a:off x="8852712" y="5024492"/>
            <a:ext cx="3339288" cy="1833508"/>
          </a:xfrm>
          <a:custGeom>
            <a:avLst/>
            <a:gdLst/>
            <a:ahLst/>
            <a:cxnLst/>
            <a:rect l="l" t="t" r="r" b="b"/>
            <a:pathLst>
              <a:path w="5008932" h="2750262">
                <a:moveTo>
                  <a:pt x="0" y="0"/>
                </a:moveTo>
                <a:lnTo>
                  <a:pt x="5008932" y="0"/>
                </a:lnTo>
                <a:lnTo>
                  <a:pt x="5008932" y="2750262"/>
                </a:lnTo>
                <a:lnTo>
                  <a:pt x="0" y="2750262"/>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2842</TotalTime>
  <Words>1151</Words>
  <Application>Microsoft Office PowerPoint</Application>
  <PresentationFormat>Widescreen</PresentationFormat>
  <Paragraphs>118</Paragraphs>
  <Slides>18</Slides>
  <Notes>14</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Aptos</vt:lpstr>
      <vt:lpstr>Aptos Display</vt:lpstr>
      <vt:lpstr>Arial</vt:lpstr>
      <vt:lpstr>Brush Script Italics</vt:lpstr>
      <vt:lpstr>Calibri</vt:lpstr>
      <vt:lpstr>Canva Sans</vt:lpstr>
      <vt:lpstr>Julius Sans One</vt:lpstr>
      <vt:lpstr>Trebuchet MS</vt:lpstr>
      <vt:lpstr>Office Theme</vt:lpstr>
      <vt:lpstr>1_Office Theme</vt:lpstr>
      <vt:lpstr>PowerPoint Presentation</vt:lpstr>
      <vt:lpstr>PowerPoint Presentation</vt:lpstr>
      <vt:lpstr>The NNPCF in numbers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Martin McAndrew</dc:creator>
  <cp:lastModifiedBy>MCMASTER, Joanne (NHS GREATER MANCHESTER ICB - 00V)</cp:lastModifiedBy>
  <cp:revision>3</cp:revision>
  <dcterms:created xsi:type="dcterms:W3CDTF">2024-11-26T17:42:56Z</dcterms:created>
  <dcterms:modified xsi:type="dcterms:W3CDTF">2025-09-08T14:49:23Z</dcterms:modified>
</cp:coreProperties>
</file>