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660" r:id="rId5"/>
    <p:sldMasterId id="2147483675" r:id="rId6"/>
    <p:sldMasterId id="2147483673" r:id="rId7"/>
    <p:sldMasterId id="2147483648" r:id="rId8"/>
  </p:sldMasterIdLst>
  <p:notesMasterIdLst>
    <p:notesMasterId r:id="rId37"/>
  </p:notesMasterIdLst>
  <p:sldIdLst>
    <p:sldId id="257" r:id="rId9"/>
    <p:sldId id="259" r:id="rId10"/>
    <p:sldId id="296" r:id="rId11"/>
    <p:sldId id="262" r:id="rId12"/>
    <p:sldId id="263" r:id="rId13"/>
    <p:sldId id="264" r:id="rId14"/>
    <p:sldId id="265" r:id="rId15"/>
    <p:sldId id="266" r:id="rId16"/>
    <p:sldId id="267" r:id="rId17"/>
    <p:sldId id="268" r:id="rId18"/>
    <p:sldId id="269" r:id="rId19"/>
    <p:sldId id="270" r:id="rId20"/>
    <p:sldId id="272" r:id="rId21"/>
    <p:sldId id="293" r:id="rId22"/>
    <p:sldId id="301" r:id="rId23"/>
    <p:sldId id="274" r:id="rId24"/>
    <p:sldId id="275" r:id="rId25"/>
    <p:sldId id="277" r:id="rId26"/>
    <p:sldId id="279" r:id="rId27"/>
    <p:sldId id="281" r:id="rId28"/>
    <p:sldId id="292" r:id="rId29"/>
    <p:sldId id="284" r:id="rId30"/>
    <p:sldId id="306" r:id="rId31"/>
    <p:sldId id="303" r:id="rId32"/>
    <p:sldId id="305" r:id="rId33"/>
    <p:sldId id="276" r:id="rId34"/>
    <p:sldId id="297" r:id="rId35"/>
    <p:sldId id="29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F9F"/>
    <a:srgbClr val="000000"/>
    <a:srgbClr val="8497B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993B7A-5F70-4DE4-95F7-4202625836CA}" v="4" dt="2024-10-08T11:18:53.1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3" autoAdjust="0"/>
    <p:restoredTop sz="69501" autoAdjust="0"/>
  </p:normalViewPr>
  <p:slideViewPr>
    <p:cSldViewPr snapToGrid="0">
      <p:cViewPr varScale="1">
        <p:scale>
          <a:sx n="46" d="100"/>
          <a:sy n="46" d="100"/>
        </p:scale>
        <p:origin x="148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Arnold" userId="2d51668c-8a52-4aff-a45d-6e0faad2929d" providerId="ADAL" clId="{D6993B7A-5F70-4DE4-95F7-4202625836CA}"/>
    <pc:docChg chg="custSel modSld">
      <pc:chgData name="Emma Arnold" userId="2d51668c-8a52-4aff-a45d-6e0faad2929d" providerId="ADAL" clId="{D6993B7A-5F70-4DE4-95F7-4202625836CA}" dt="2024-10-08T11:28:52.256" v="672" actId="20577"/>
      <pc:docMkLst>
        <pc:docMk/>
      </pc:docMkLst>
      <pc:sldChg chg="modSp mod">
        <pc:chgData name="Emma Arnold" userId="2d51668c-8a52-4aff-a45d-6e0faad2929d" providerId="ADAL" clId="{D6993B7A-5F70-4DE4-95F7-4202625836CA}" dt="2024-10-08T11:03:36.707" v="0" actId="1076"/>
        <pc:sldMkLst>
          <pc:docMk/>
          <pc:sldMk cId="1243173215" sldId="262"/>
        </pc:sldMkLst>
        <pc:picChg chg="mod">
          <ac:chgData name="Emma Arnold" userId="2d51668c-8a52-4aff-a45d-6e0faad2929d" providerId="ADAL" clId="{D6993B7A-5F70-4DE4-95F7-4202625836CA}" dt="2024-10-08T11:03:36.707" v="0" actId="1076"/>
          <ac:picMkLst>
            <pc:docMk/>
            <pc:sldMk cId="1243173215" sldId="262"/>
            <ac:picMk id="4" creationId="{0237CCB6-FEF9-F627-9C27-875A3B207102}"/>
          </ac:picMkLst>
        </pc:picChg>
      </pc:sldChg>
      <pc:sldChg chg="modSp mod">
        <pc:chgData name="Emma Arnold" userId="2d51668c-8a52-4aff-a45d-6e0faad2929d" providerId="ADAL" clId="{D6993B7A-5F70-4DE4-95F7-4202625836CA}" dt="2024-10-08T11:03:55.024" v="2" actId="1076"/>
        <pc:sldMkLst>
          <pc:docMk/>
          <pc:sldMk cId="728287809" sldId="263"/>
        </pc:sldMkLst>
        <pc:picChg chg="mod">
          <ac:chgData name="Emma Arnold" userId="2d51668c-8a52-4aff-a45d-6e0faad2929d" providerId="ADAL" clId="{D6993B7A-5F70-4DE4-95F7-4202625836CA}" dt="2024-10-08T11:03:55.024" v="2" actId="1076"/>
          <ac:picMkLst>
            <pc:docMk/>
            <pc:sldMk cId="728287809" sldId="263"/>
            <ac:picMk id="4" creationId="{2E23F7D7-484D-0659-F53E-CF6761C2C128}"/>
          </ac:picMkLst>
        </pc:picChg>
      </pc:sldChg>
      <pc:sldChg chg="modSp mod modNotesTx">
        <pc:chgData name="Emma Arnold" userId="2d51668c-8a52-4aff-a45d-6e0faad2929d" providerId="ADAL" clId="{D6993B7A-5F70-4DE4-95F7-4202625836CA}" dt="2024-10-08T11:25:54.837" v="577" actId="20577"/>
        <pc:sldMkLst>
          <pc:docMk/>
          <pc:sldMk cId="1584768401" sldId="264"/>
        </pc:sldMkLst>
        <pc:spChg chg="mod">
          <ac:chgData name="Emma Arnold" userId="2d51668c-8a52-4aff-a45d-6e0faad2929d" providerId="ADAL" clId="{D6993B7A-5F70-4DE4-95F7-4202625836CA}" dt="2024-10-08T11:16:17.950" v="233" actId="20577"/>
          <ac:spMkLst>
            <pc:docMk/>
            <pc:sldMk cId="1584768401" sldId="264"/>
            <ac:spMk id="2" creationId="{ADB36A51-49AF-4599-9B96-C8DD7B73E702}"/>
          </ac:spMkLst>
        </pc:spChg>
        <pc:picChg chg="mod">
          <ac:chgData name="Emma Arnold" userId="2d51668c-8a52-4aff-a45d-6e0faad2929d" providerId="ADAL" clId="{D6993B7A-5F70-4DE4-95F7-4202625836CA}" dt="2024-10-08T11:23:19.672" v="459" actId="1076"/>
          <ac:picMkLst>
            <pc:docMk/>
            <pc:sldMk cId="1584768401" sldId="264"/>
            <ac:picMk id="4" creationId="{DA62A597-8140-0876-C029-369C28B8F93E}"/>
          </ac:picMkLst>
        </pc:picChg>
      </pc:sldChg>
      <pc:sldChg chg="modSp mod">
        <pc:chgData name="Emma Arnold" userId="2d51668c-8a52-4aff-a45d-6e0faad2929d" providerId="ADAL" clId="{D6993B7A-5F70-4DE4-95F7-4202625836CA}" dt="2024-10-08T11:05:20.838" v="175" actId="1076"/>
        <pc:sldMkLst>
          <pc:docMk/>
          <pc:sldMk cId="2081441185" sldId="265"/>
        </pc:sldMkLst>
        <pc:picChg chg="mod">
          <ac:chgData name="Emma Arnold" userId="2d51668c-8a52-4aff-a45d-6e0faad2929d" providerId="ADAL" clId="{D6993B7A-5F70-4DE4-95F7-4202625836CA}" dt="2024-10-08T11:05:20.838" v="175" actId="1076"/>
          <ac:picMkLst>
            <pc:docMk/>
            <pc:sldMk cId="2081441185" sldId="265"/>
            <ac:picMk id="4" creationId="{34B02EF5-C711-9B92-2BDC-E545569B7D6D}"/>
          </ac:picMkLst>
        </pc:picChg>
      </pc:sldChg>
      <pc:sldChg chg="modSp mod">
        <pc:chgData name="Emma Arnold" userId="2d51668c-8a52-4aff-a45d-6e0faad2929d" providerId="ADAL" clId="{D6993B7A-5F70-4DE4-95F7-4202625836CA}" dt="2024-10-08T11:05:34.309" v="176" actId="1076"/>
        <pc:sldMkLst>
          <pc:docMk/>
          <pc:sldMk cId="2688655701" sldId="267"/>
        </pc:sldMkLst>
        <pc:picChg chg="mod">
          <ac:chgData name="Emma Arnold" userId="2d51668c-8a52-4aff-a45d-6e0faad2929d" providerId="ADAL" clId="{D6993B7A-5F70-4DE4-95F7-4202625836CA}" dt="2024-10-08T11:05:34.309" v="176" actId="1076"/>
          <ac:picMkLst>
            <pc:docMk/>
            <pc:sldMk cId="2688655701" sldId="267"/>
            <ac:picMk id="4" creationId="{FE568A7A-1300-5020-767A-23218875B6B8}"/>
          </ac:picMkLst>
        </pc:picChg>
      </pc:sldChg>
      <pc:sldChg chg="modSp mod">
        <pc:chgData name="Emma Arnold" userId="2d51668c-8a52-4aff-a45d-6e0faad2929d" providerId="ADAL" clId="{D6993B7A-5F70-4DE4-95F7-4202625836CA}" dt="2024-10-08T11:05:56.057" v="177" actId="1076"/>
        <pc:sldMkLst>
          <pc:docMk/>
          <pc:sldMk cId="291696990" sldId="268"/>
        </pc:sldMkLst>
        <pc:picChg chg="mod">
          <ac:chgData name="Emma Arnold" userId="2d51668c-8a52-4aff-a45d-6e0faad2929d" providerId="ADAL" clId="{D6993B7A-5F70-4DE4-95F7-4202625836CA}" dt="2024-10-08T11:05:56.057" v="177" actId="1076"/>
          <ac:picMkLst>
            <pc:docMk/>
            <pc:sldMk cId="291696990" sldId="268"/>
            <ac:picMk id="2" creationId="{A62EB30F-3917-B882-3973-C2D665DBD861}"/>
          </ac:picMkLst>
        </pc:picChg>
      </pc:sldChg>
      <pc:sldChg chg="modSp mod">
        <pc:chgData name="Emma Arnold" userId="2d51668c-8a52-4aff-a45d-6e0faad2929d" providerId="ADAL" clId="{D6993B7A-5F70-4DE4-95F7-4202625836CA}" dt="2024-10-08T11:07:25.788" v="184" actId="1076"/>
        <pc:sldMkLst>
          <pc:docMk/>
          <pc:sldMk cId="2354031675" sldId="270"/>
        </pc:sldMkLst>
        <pc:spChg chg="mod">
          <ac:chgData name="Emma Arnold" userId="2d51668c-8a52-4aff-a45d-6e0faad2929d" providerId="ADAL" clId="{D6993B7A-5F70-4DE4-95F7-4202625836CA}" dt="2024-10-08T11:07:25.788" v="184" actId="1076"/>
          <ac:spMkLst>
            <pc:docMk/>
            <pc:sldMk cId="2354031675" sldId="270"/>
            <ac:spMk id="2" creationId="{A28BAE4E-8373-E197-9AF0-6993FD81CD9E}"/>
          </ac:spMkLst>
        </pc:spChg>
        <pc:picChg chg="mod">
          <ac:chgData name="Emma Arnold" userId="2d51668c-8a52-4aff-a45d-6e0faad2929d" providerId="ADAL" clId="{D6993B7A-5F70-4DE4-95F7-4202625836CA}" dt="2024-10-08T11:07:17.062" v="183" actId="1076"/>
          <ac:picMkLst>
            <pc:docMk/>
            <pc:sldMk cId="2354031675" sldId="270"/>
            <ac:picMk id="3" creationId="{2B74986A-674F-5C8A-ACDA-60976CFD3DBB}"/>
          </ac:picMkLst>
        </pc:picChg>
      </pc:sldChg>
      <pc:sldChg chg="modSp mod">
        <pc:chgData name="Emma Arnold" userId="2d51668c-8a52-4aff-a45d-6e0faad2929d" providerId="ADAL" clId="{D6993B7A-5F70-4DE4-95F7-4202625836CA}" dt="2024-10-08T11:07:35.466" v="185" actId="1076"/>
        <pc:sldMkLst>
          <pc:docMk/>
          <pc:sldMk cId="2999702134" sldId="272"/>
        </pc:sldMkLst>
        <pc:picChg chg="mod">
          <ac:chgData name="Emma Arnold" userId="2d51668c-8a52-4aff-a45d-6e0faad2929d" providerId="ADAL" clId="{D6993B7A-5F70-4DE4-95F7-4202625836CA}" dt="2024-10-08T11:07:35.466" v="185" actId="1076"/>
          <ac:picMkLst>
            <pc:docMk/>
            <pc:sldMk cId="2999702134" sldId="272"/>
            <ac:picMk id="4" creationId="{F5800457-5D22-8BCA-0CB4-1DFD9582EC1B}"/>
          </ac:picMkLst>
        </pc:picChg>
      </pc:sldChg>
      <pc:sldChg chg="modSp mod">
        <pc:chgData name="Emma Arnold" userId="2d51668c-8a52-4aff-a45d-6e0faad2929d" providerId="ADAL" clId="{D6993B7A-5F70-4DE4-95F7-4202625836CA}" dt="2024-10-08T11:12:26.651" v="205" actId="1076"/>
        <pc:sldMkLst>
          <pc:docMk/>
          <pc:sldMk cId="81000936" sldId="276"/>
        </pc:sldMkLst>
        <pc:picChg chg="mod">
          <ac:chgData name="Emma Arnold" userId="2d51668c-8a52-4aff-a45d-6e0faad2929d" providerId="ADAL" clId="{D6993B7A-5F70-4DE4-95F7-4202625836CA}" dt="2024-10-08T11:12:26.651" v="205" actId="1076"/>
          <ac:picMkLst>
            <pc:docMk/>
            <pc:sldMk cId="81000936" sldId="276"/>
            <ac:picMk id="4" creationId="{D11888E0-0D1A-125C-2FD7-A1C1C603D6D6}"/>
          </ac:picMkLst>
        </pc:picChg>
      </pc:sldChg>
      <pc:sldChg chg="modSp mod">
        <pc:chgData name="Emma Arnold" userId="2d51668c-8a52-4aff-a45d-6e0faad2929d" providerId="ADAL" clId="{D6993B7A-5F70-4DE4-95F7-4202625836CA}" dt="2024-10-08T11:10:32.200" v="190" actId="1076"/>
        <pc:sldMkLst>
          <pc:docMk/>
          <pc:sldMk cId="3969518935" sldId="277"/>
        </pc:sldMkLst>
        <pc:picChg chg="mod">
          <ac:chgData name="Emma Arnold" userId="2d51668c-8a52-4aff-a45d-6e0faad2929d" providerId="ADAL" clId="{D6993B7A-5F70-4DE4-95F7-4202625836CA}" dt="2024-10-08T11:10:32.200" v="190" actId="1076"/>
          <ac:picMkLst>
            <pc:docMk/>
            <pc:sldMk cId="3969518935" sldId="277"/>
            <ac:picMk id="4" creationId="{8E7B9F19-88B5-E297-28CC-2A5AFABD61FB}"/>
          </ac:picMkLst>
        </pc:picChg>
      </pc:sldChg>
      <pc:sldChg chg="modSp mod">
        <pc:chgData name="Emma Arnold" userId="2d51668c-8a52-4aff-a45d-6e0faad2929d" providerId="ADAL" clId="{D6993B7A-5F70-4DE4-95F7-4202625836CA}" dt="2024-10-08T11:10:36.936" v="191" actId="1076"/>
        <pc:sldMkLst>
          <pc:docMk/>
          <pc:sldMk cId="4193510644" sldId="279"/>
        </pc:sldMkLst>
        <pc:picChg chg="mod">
          <ac:chgData name="Emma Arnold" userId="2d51668c-8a52-4aff-a45d-6e0faad2929d" providerId="ADAL" clId="{D6993B7A-5F70-4DE4-95F7-4202625836CA}" dt="2024-10-08T11:10:36.936" v="191" actId="1076"/>
          <ac:picMkLst>
            <pc:docMk/>
            <pc:sldMk cId="4193510644" sldId="279"/>
            <ac:picMk id="4" creationId="{65883E75-6F60-F440-C4A3-6F6EDD2F3E8F}"/>
          </ac:picMkLst>
        </pc:picChg>
      </pc:sldChg>
      <pc:sldChg chg="modSp mod">
        <pc:chgData name="Emma Arnold" userId="2d51668c-8a52-4aff-a45d-6e0faad2929d" providerId="ADAL" clId="{D6993B7A-5F70-4DE4-95F7-4202625836CA}" dt="2024-10-08T11:10:44.585" v="192" actId="1076"/>
        <pc:sldMkLst>
          <pc:docMk/>
          <pc:sldMk cId="4146555547" sldId="281"/>
        </pc:sldMkLst>
        <pc:picChg chg="mod">
          <ac:chgData name="Emma Arnold" userId="2d51668c-8a52-4aff-a45d-6e0faad2929d" providerId="ADAL" clId="{D6993B7A-5F70-4DE4-95F7-4202625836CA}" dt="2024-10-08T11:10:44.585" v="192" actId="1076"/>
          <ac:picMkLst>
            <pc:docMk/>
            <pc:sldMk cId="4146555547" sldId="281"/>
            <ac:picMk id="2" creationId="{D8F64543-C9B1-4F18-2DA5-1124801A4494}"/>
          </ac:picMkLst>
        </pc:picChg>
      </pc:sldChg>
      <pc:sldChg chg="modSp mod">
        <pc:chgData name="Emma Arnold" userId="2d51668c-8a52-4aff-a45d-6e0faad2929d" providerId="ADAL" clId="{D6993B7A-5F70-4DE4-95F7-4202625836CA}" dt="2024-10-08T11:11:27.661" v="197" actId="1076"/>
        <pc:sldMkLst>
          <pc:docMk/>
          <pc:sldMk cId="1154230704" sldId="284"/>
        </pc:sldMkLst>
        <pc:picChg chg="mod">
          <ac:chgData name="Emma Arnold" userId="2d51668c-8a52-4aff-a45d-6e0faad2929d" providerId="ADAL" clId="{D6993B7A-5F70-4DE4-95F7-4202625836CA}" dt="2024-10-08T11:11:18.327" v="195" actId="1076"/>
          <ac:picMkLst>
            <pc:docMk/>
            <pc:sldMk cId="1154230704" sldId="284"/>
            <ac:picMk id="2" creationId="{2DB6AC48-D7CB-F51B-1742-199D831092F2}"/>
          </ac:picMkLst>
        </pc:picChg>
        <pc:picChg chg="mod">
          <ac:chgData name="Emma Arnold" userId="2d51668c-8a52-4aff-a45d-6e0faad2929d" providerId="ADAL" clId="{D6993B7A-5F70-4DE4-95F7-4202625836CA}" dt="2024-10-08T11:11:27.661" v="197" actId="1076"/>
          <ac:picMkLst>
            <pc:docMk/>
            <pc:sldMk cId="1154230704" sldId="284"/>
            <ac:picMk id="3" creationId="{A07E9198-C95D-53A2-129E-6406A89450A4}"/>
          </ac:picMkLst>
        </pc:picChg>
      </pc:sldChg>
      <pc:sldChg chg="modSp mod">
        <pc:chgData name="Emma Arnold" userId="2d51668c-8a52-4aff-a45d-6e0faad2929d" providerId="ADAL" clId="{D6993B7A-5F70-4DE4-95F7-4202625836CA}" dt="2024-10-08T11:10:53.250" v="193" actId="1076"/>
        <pc:sldMkLst>
          <pc:docMk/>
          <pc:sldMk cId="3158820265" sldId="292"/>
        </pc:sldMkLst>
        <pc:spChg chg="mod">
          <ac:chgData name="Emma Arnold" userId="2d51668c-8a52-4aff-a45d-6e0faad2929d" providerId="ADAL" clId="{D6993B7A-5F70-4DE4-95F7-4202625836CA}" dt="2024-10-08T11:10:53.250" v="193" actId="1076"/>
          <ac:spMkLst>
            <pc:docMk/>
            <pc:sldMk cId="3158820265" sldId="292"/>
            <ac:spMk id="2" creationId="{B5CC9D06-159F-4297-9CAB-3B42E98DDCA8}"/>
          </ac:spMkLst>
        </pc:spChg>
      </pc:sldChg>
      <pc:sldChg chg="modNotesTx">
        <pc:chgData name="Emma Arnold" userId="2d51668c-8a52-4aff-a45d-6e0faad2929d" providerId="ADAL" clId="{D6993B7A-5F70-4DE4-95F7-4202625836CA}" dt="2024-10-08T11:05:08.945" v="174" actId="20577"/>
        <pc:sldMkLst>
          <pc:docMk/>
          <pc:sldMk cId="2988337574" sldId="296"/>
        </pc:sldMkLst>
      </pc:sldChg>
      <pc:sldChg chg="modSp mod">
        <pc:chgData name="Emma Arnold" userId="2d51668c-8a52-4aff-a45d-6e0faad2929d" providerId="ADAL" clId="{D6993B7A-5F70-4DE4-95F7-4202625836CA}" dt="2024-10-08T11:12:31.739" v="206" actId="1076"/>
        <pc:sldMkLst>
          <pc:docMk/>
          <pc:sldMk cId="62728771" sldId="297"/>
        </pc:sldMkLst>
        <pc:picChg chg="mod">
          <ac:chgData name="Emma Arnold" userId="2d51668c-8a52-4aff-a45d-6e0faad2929d" providerId="ADAL" clId="{D6993B7A-5F70-4DE4-95F7-4202625836CA}" dt="2024-10-08T11:12:31.739" v="206" actId="1076"/>
          <ac:picMkLst>
            <pc:docMk/>
            <pc:sldMk cId="62728771" sldId="297"/>
            <ac:picMk id="4" creationId="{DB86DE40-170C-34BD-E986-A65DB6FC81D6}"/>
          </ac:picMkLst>
        </pc:picChg>
      </pc:sldChg>
      <pc:sldChg chg="modSp mod modNotesTx">
        <pc:chgData name="Emma Arnold" userId="2d51668c-8a52-4aff-a45d-6e0faad2929d" providerId="ADAL" clId="{D6993B7A-5F70-4DE4-95F7-4202625836CA}" dt="2024-10-08T11:28:52.256" v="672" actId="20577"/>
        <pc:sldMkLst>
          <pc:docMk/>
          <pc:sldMk cId="883637099" sldId="301"/>
        </pc:sldMkLst>
        <pc:graphicFrameChg chg="mod">
          <ac:chgData name="Emma Arnold" userId="2d51668c-8a52-4aff-a45d-6e0faad2929d" providerId="ADAL" clId="{D6993B7A-5F70-4DE4-95F7-4202625836CA}" dt="2024-10-08T11:09:18.084" v="187"/>
          <ac:graphicFrameMkLst>
            <pc:docMk/>
            <pc:sldMk cId="883637099" sldId="301"/>
            <ac:graphicFrameMk id="4" creationId="{7D0330B6-2760-4FD9-B015-BB34CAE029A9}"/>
          </ac:graphicFrameMkLst>
        </pc:graphicFrameChg>
        <pc:picChg chg="mod">
          <ac:chgData name="Emma Arnold" userId="2d51668c-8a52-4aff-a45d-6e0faad2929d" providerId="ADAL" clId="{D6993B7A-5F70-4DE4-95F7-4202625836CA}" dt="2024-10-08T11:09:25.567" v="188" actId="1076"/>
          <ac:picMkLst>
            <pc:docMk/>
            <pc:sldMk cId="883637099" sldId="301"/>
            <ac:picMk id="3" creationId="{DB5D8FEB-F9A1-64F2-EE22-AA521CD7539B}"/>
          </ac:picMkLst>
        </pc:picChg>
        <pc:picChg chg="mod">
          <ac:chgData name="Emma Arnold" userId="2d51668c-8a52-4aff-a45d-6e0faad2929d" providerId="ADAL" clId="{D6993B7A-5F70-4DE4-95F7-4202625836CA}" dt="2024-10-08T11:09:35.051" v="189" actId="1076"/>
          <ac:picMkLst>
            <pc:docMk/>
            <pc:sldMk cId="883637099" sldId="301"/>
            <ac:picMk id="5" creationId="{15F174BF-944F-97FF-9D53-A34F9C1DDF12}"/>
          </ac:picMkLst>
        </pc:picChg>
      </pc:sldChg>
      <pc:sldChg chg="modSp mod">
        <pc:chgData name="Emma Arnold" userId="2d51668c-8a52-4aff-a45d-6e0faad2929d" providerId="ADAL" clId="{D6993B7A-5F70-4DE4-95F7-4202625836CA}" dt="2024-10-08T11:11:43.029" v="199" actId="1076"/>
        <pc:sldMkLst>
          <pc:docMk/>
          <pc:sldMk cId="2702048690" sldId="303"/>
        </pc:sldMkLst>
        <pc:picChg chg="mod">
          <ac:chgData name="Emma Arnold" userId="2d51668c-8a52-4aff-a45d-6e0faad2929d" providerId="ADAL" clId="{D6993B7A-5F70-4DE4-95F7-4202625836CA}" dt="2024-10-08T11:11:43.029" v="199" actId="1076"/>
          <ac:picMkLst>
            <pc:docMk/>
            <pc:sldMk cId="2702048690" sldId="303"/>
            <ac:picMk id="5" creationId="{883717E8-E400-B41A-5F75-231E9A3DFAB7}"/>
          </ac:picMkLst>
        </pc:picChg>
      </pc:sldChg>
      <pc:sldChg chg="modSp mod">
        <pc:chgData name="Emma Arnold" userId="2d51668c-8a52-4aff-a45d-6e0faad2929d" providerId="ADAL" clId="{D6993B7A-5F70-4DE4-95F7-4202625836CA}" dt="2024-10-08T11:12:16.960" v="204" actId="1076"/>
        <pc:sldMkLst>
          <pc:docMk/>
          <pc:sldMk cId="1249151173" sldId="305"/>
        </pc:sldMkLst>
        <pc:spChg chg="mod">
          <ac:chgData name="Emma Arnold" userId="2d51668c-8a52-4aff-a45d-6e0faad2929d" providerId="ADAL" clId="{D6993B7A-5F70-4DE4-95F7-4202625836CA}" dt="2024-10-08T11:12:16.960" v="204" actId="1076"/>
          <ac:spMkLst>
            <pc:docMk/>
            <pc:sldMk cId="1249151173" sldId="305"/>
            <ac:spMk id="6" creationId="{645C143B-0C53-119F-0C0E-61267E23CF16}"/>
          </ac:spMkLst>
        </pc:spChg>
        <pc:spChg chg="mod">
          <ac:chgData name="Emma Arnold" userId="2d51668c-8a52-4aff-a45d-6e0faad2929d" providerId="ADAL" clId="{D6993B7A-5F70-4DE4-95F7-4202625836CA}" dt="2024-10-08T11:12:11.305" v="203" actId="1076"/>
          <ac:spMkLst>
            <pc:docMk/>
            <pc:sldMk cId="1249151173" sldId="305"/>
            <ac:spMk id="10" creationId="{676086CA-D1F2-CD02-CC74-50FFEC68C54B}"/>
          </ac:spMkLst>
        </pc:spChg>
        <pc:picChg chg="mod">
          <ac:chgData name="Emma Arnold" userId="2d51668c-8a52-4aff-a45d-6e0faad2929d" providerId="ADAL" clId="{D6993B7A-5F70-4DE4-95F7-4202625836CA}" dt="2024-10-08T11:12:02.784" v="201" actId="1076"/>
          <ac:picMkLst>
            <pc:docMk/>
            <pc:sldMk cId="1249151173" sldId="305"/>
            <ac:picMk id="5" creationId="{213FD38C-78E8-3CC8-1BA4-6E56E21C8BE4}"/>
          </ac:picMkLst>
        </pc:picChg>
      </pc:sldChg>
      <pc:sldChg chg="modSp mod">
        <pc:chgData name="Emma Arnold" userId="2d51668c-8a52-4aff-a45d-6e0faad2929d" providerId="ADAL" clId="{D6993B7A-5F70-4DE4-95F7-4202625836CA}" dt="2024-10-08T11:11:36.854" v="198" actId="1076"/>
        <pc:sldMkLst>
          <pc:docMk/>
          <pc:sldMk cId="42135990" sldId="306"/>
        </pc:sldMkLst>
        <pc:picChg chg="mod">
          <ac:chgData name="Emma Arnold" userId="2d51668c-8a52-4aff-a45d-6e0faad2929d" providerId="ADAL" clId="{D6993B7A-5F70-4DE4-95F7-4202625836CA}" dt="2024-10-08T11:11:36.854" v="198" actId="1076"/>
          <ac:picMkLst>
            <pc:docMk/>
            <pc:sldMk cId="42135990" sldId="306"/>
            <ac:picMk id="4" creationId="{65A5E511-8C8B-E421-9674-7E6A9A9A7A21}"/>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AC6C1A-DF7A-4923-BDED-7BE5981E032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58F403B-75D0-41FA-8BF1-14FBE7690915}">
      <dgm:prSet/>
      <dgm:spPr/>
      <dgm:t>
        <a:bodyPr/>
        <a:lstStyle/>
        <a:p>
          <a:pPr>
            <a:lnSpc>
              <a:spcPct val="100000"/>
            </a:lnSpc>
          </a:pPr>
          <a:r>
            <a:rPr lang="en-GB" dirty="0"/>
            <a:t>We focus </a:t>
          </a:r>
          <a:r>
            <a:rPr lang="en-GB" b="0" i="0" dirty="0"/>
            <a:t>on the Care Act and its legal implications and discuss other relevant acts and legislative framework. </a:t>
          </a:r>
          <a:endParaRPr lang="en-US" dirty="0"/>
        </a:p>
      </dgm:t>
    </dgm:pt>
    <dgm:pt modelId="{C8309F92-288D-45D9-B9AB-8F2ACFDBEE70}" type="parTrans" cxnId="{9462F941-3851-403F-B9D7-A8B70DD0675E}">
      <dgm:prSet/>
      <dgm:spPr/>
      <dgm:t>
        <a:bodyPr/>
        <a:lstStyle/>
        <a:p>
          <a:endParaRPr lang="en-US"/>
        </a:p>
      </dgm:t>
    </dgm:pt>
    <dgm:pt modelId="{366FE5FF-F3F1-4CE1-83D3-025A180BA65A}" type="sibTrans" cxnId="{9462F941-3851-403F-B9D7-A8B70DD0675E}">
      <dgm:prSet/>
      <dgm:spPr/>
      <dgm:t>
        <a:bodyPr/>
        <a:lstStyle/>
        <a:p>
          <a:endParaRPr lang="en-US"/>
        </a:p>
      </dgm:t>
    </dgm:pt>
    <dgm:pt modelId="{BEC57630-8D66-4BFC-8E6B-6F8AD078253F}">
      <dgm:prSet/>
      <dgm:spPr/>
      <dgm:t>
        <a:bodyPr/>
        <a:lstStyle/>
        <a:p>
          <a:pPr>
            <a:lnSpc>
              <a:spcPct val="100000"/>
            </a:lnSpc>
          </a:pPr>
          <a:r>
            <a:rPr lang="en-GB"/>
            <a:t>Look at </a:t>
          </a:r>
          <a:r>
            <a:rPr lang="en-GB" b="0" i="0"/>
            <a:t>Wellbeing and how Strength Based Practice starts with wellbeing and the wider determinants of health. </a:t>
          </a:r>
          <a:endParaRPr lang="en-US"/>
        </a:p>
      </dgm:t>
    </dgm:pt>
    <dgm:pt modelId="{68135C49-7C2C-47EC-AE77-D81987B0D254}" type="parTrans" cxnId="{7E8A66D3-578E-4FC9-8964-13E67E3FF581}">
      <dgm:prSet/>
      <dgm:spPr/>
      <dgm:t>
        <a:bodyPr/>
        <a:lstStyle/>
        <a:p>
          <a:endParaRPr lang="en-US"/>
        </a:p>
      </dgm:t>
    </dgm:pt>
    <dgm:pt modelId="{C4A8D0A1-8579-4BCD-A55C-FCBB8EF2839B}" type="sibTrans" cxnId="{7E8A66D3-578E-4FC9-8964-13E67E3FF581}">
      <dgm:prSet/>
      <dgm:spPr/>
      <dgm:t>
        <a:bodyPr/>
        <a:lstStyle/>
        <a:p>
          <a:endParaRPr lang="en-US"/>
        </a:p>
      </dgm:t>
    </dgm:pt>
    <dgm:pt modelId="{285A8315-3613-40DE-AB42-E1FFB369E641}">
      <dgm:prSet/>
      <dgm:spPr/>
      <dgm:t>
        <a:bodyPr/>
        <a:lstStyle/>
        <a:p>
          <a:pPr>
            <a:lnSpc>
              <a:spcPct val="100000"/>
            </a:lnSpc>
          </a:pPr>
          <a:r>
            <a:rPr lang="en-GB"/>
            <a:t>What</a:t>
          </a:r>
          <a:r>
            <a:rPr lang="en-GB" b="0" i="0"/>
            <a:t> Strength Based Practice is. </a:t>
          </a:r>
          <a:endParaRPr lang="en-US"/>
        </a:p>
      </dgm:t>
    </dgm:pt>
    <dgm:pt modelId="{E6BEAC1F-94FA-462A-80AC-F20E034A5E81}" type="parTrans" cxnId="{C4D4E5D2-E51F-4CD8-98C1-3F1AF9D2BB72}">
      <dgm:prSet/>
      <dgm:spPr/>
      <dgm:t>
        <a:bodyPr/>
        <a:lstStyle/>
        <a:p>
          <a:endParaRPr lang="en-US"/>
        </a:p>
      </dgm:t>
    </dgm:pt>
    <dgm:pt modelId="{DF6213D8-7684-466E-BBB1-53E327B20D53}" type="sibTrans" cxnId="{C4D4E5D2-E51F-4CD8-98C1-3F1AF9D2BB72}">
      <dgm:prSet/>
      <dgm:spPr/>
      <dgm:t>
        <a:bodyPr/>
        <a:lstStyle/>
        <a:p>
          <a:endParaRPr lang="en-US"/>
        </a:p>
      </dgm:t>
    </dgm:pt>
    <dgm:pt modelId="{8C2B1966-907C-445D-B105-C171DBA55130}">
      <dgm:prSet/>
      <dgm:spPr/>
      <dgm:t>
        <a:bodyPr/>
        <a:lstStyle/>
        <a:p>
          <a:pPr>
            <a:lnSpc>
              <a:spcPct val="100000"/>
            </a:lnSpc>
          </a:pPr>
          <a:r>
            <a:rPr lang="en-GB" b="0" i="0"/>
            <a:t>We explore some challenges and opportunities of working this way and how you can approach coproducing solutions alongside the </a:t>
          </a:r>
          <a:r>
            <a:rPr lang="en-GB"/>
            <a:t>person using our services</a:t>
          </a:r>
          <a:r>
            <a:rPr lang="en-GB" b="0" i="0"/>
            <a:t> and their families.</a:t>
          </a:r>
          <a:endParaRPr lang="en-US"/>
        </a:p>
      </dgm:t>
    </dgm:pt>
    <dgm:pt modelId="{FDA4A252-AF5B-4855-A4B0-2AA763827F7A}" type="parTrans" cxnId="{6077FD81-A959-4062-AE6F-84A76D9D6440}">
      <dgm:prSet/>
      <dgm:spPr/>
      <dgm:t>
        <a:bodyPr/>
        <a:lstStyle/>
        <a:p>
          <a:endParaRPr lang="en-US"/>
        </a:p>
      </dgm:t>
    </dgm:pt>
    <dgm:pt modelId="{364720A7-2157-46F2-AEDF-362B2811A7A0}" type="sibTrans" cxnId="{6077FD81-A959-4062-AE6F-84A76D9D6440}">
      <dgm:prSet/>
      <dgm:spPr/>
      <dgm:t>
        <a:bodyPr/>
        <a:lstStyle/>
        <a:p>
          <a:endParaRPr lang="en-US"/>
        </a:p>
      </dgm:t>
    </dgm:pt>
    <dgm:pt modelId="{428CF783-FD3A-4B63-BBD2-61903397CF36}" type="pres">
      <dgm:prSet presAssocID="{2EAC6C1A-DF7A-4923-BDED-7BE5981E032E}" presName="root" presStyleCnt="0">
        <dgm:presLayoutVars>
          <dgm:dir/>
          <dgm:resizeHandles val="exact"/>
        </dgm:presLayoutVars>
      </dgm:prSet>
      <dgm:spPr/>
    </dgm:pt>
    <dgm:pt modelId="{756BF959-90E2-4686-B7DC-5996D54BCA44}" type="pres">
      <dgm:prSet presAssocID="{558F403B-75D0-41FA-8BF1-14FBE7690915}" presName="compNode" presStyleCnt="0"/>
      <dgm:spPr/>
    </dgm:pt>
    <dgm:pt modelId="{12992D1D-A1CD-4AE8-941C-7A281023FA07}" type="pres">
      <dgm:prSet presAssocID="{558F403B-75D0-41FA-8BF1-14FBE7690915}" presName="bgRect" presStyleLbl="bgShp" presStyleIdx="0" presStyleCnt="4"/>
      <dgm:spPr/>
    </dgm:pt>
    <dgm:pt modelId="{049EEF1C-4428-49A4-AE47-F55A661BF132}" type="pres">
      <dgm:prSet presAssocID="{558F403B-75D0-41FA-8BF1-14FBE769091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Judge"/>
        </a:ext>
      </dgm:extLst>
    </dgm:pt>
    <dgm:pt modelId="{6DDEFEE3-655A-4165-9684-DD02A08F9181}" type="pres">
      <dgm:prSet presAssocID="{558F403B-75D0-41FA-8BF1-14FBE7690915}" presName="spaceRect" presStyleCnt="0"/>
      <dgm:spPr/>
    </dgm:pt>
    <dgm:pt modelId="{A7EA8473-E5D1-44E4-BF08-4EA28513219E}" type="pres">
      <dgm:prSet presAssocID="{558F403B-75D0-41FA-8BF1-14FBE7690915}" presName="parTx" presStyleLbl="revTx" presStyleIdx="0" presStyleCnt="4">
        <dgm:presLayoutVars>
          <dgm:chMax val="0"/>
          <dgm:chPref val="0"/>
        </dgm:presLayoutVars>
      </dgm:prSet>
      <dgm:spPr/>
    </dgm:pt>
    <dgm:pt modelId="{AD14FAEA-5163-4ADD-B5B6-B2F66DFEBC5A}" type="pres">
      <dgm:prSet presAssocID="{366FE5FF-F3F1-4CE1-83D3-025A180BA65A}" presName="sibTrans" presStyleCnt="0"/>
      <dgm:spPr/>
    </dgm:pt>
    <dgm:pt modelId="{7A9F4FCC-6ED3-453B-948D-A8F2BEDE5B0B}" type="pres">
      <dgm:prSet presAssocID="{BEC57630-8D66-4BFC-8E6B-6F8AD078253F}" presName="compNode" presStyleCnt="0"/>
      <dgm:spPr/>
    </dgm:pt>
    <dgm:pt modelId="{53B45E9C-BEE4-4E98-B425-751C20C4238E}" type="pres">
      <dgm:prSet presAssocID="{BEC57630-8D66-4BFC-8E6B-6F8AD078253F}" presName="bgRect" presStyleLbl="bgShp" presStyleIdx="1" presStyleCnt="4"/>
      <dgm:spPr/>
    </dgm:pt>
    <dgm:pt modelId="{E0089588-EB9B-404D-8FD3-0C58A2EB747A}" type="pres">
      <dgm:prSet presAssocID="{BEC57630-8D66-4BFC-8E6B-6F8AD078253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in head"/>
        </a:ext>
      </dgm:extLst>
    </dgm:pt>
    <dgm:pt modelId="{AB57C6D6-D8E1-4D5C-89C5-4120C7EC012B}" type="pres">
      <dgm:prSet presAssocID="{BEC57630-8D66-4BFC-8E6B-6F8AD078253F}" presName="spaceRect" presStyleCnt="0"/>
      <dgm:spPr/>
    </dgm:pt>
    <dgm:pt modelId="{0195CAD4-D306-40F4-9760-D3557A9C10D9}" type="pres">
      <dgm:prSet presAssocID="{BEC57630-8D66-4BFC-8E6B-6F8AD078253F}" presName="parTx" presStyleLbl="revTx" presStyleIdx="1" presStyleCnt="4">
        <dgm:presLayoutVars>
          <dgm:chMax val="0"/>
          <dgm:chPref val="0"/>
        </dgm:presLayoutVars>
      </dgm:prSet>
      <dgm:spPr/>
    </dgm:pt>
    <dgm:pt modelId="{0BD1F07C-B6F8-495E-B332-881DF4860414}" type="pres">
      <dgm:prSet presAssocID="{C4A8D0A1-8579-4BCD-A55C-FCBB8EF2839B}" presName="sibTrans" presStyleCnt="0"/>
      <dgm:spPr/>
    </dgm:pt>
    <dgm:pt modelId="{31150731-8586-426B-94FF-9872B9855E43}" type="pres">
      <dgm:prSet presAssocID="{285A8315-3613-40DE-AB42-E1FFB369E641}" presName="compNode" presStyleCnt="0"/>
      <dgm:spPr/>
    </dgm:pt>
    <dgm:pt modelId="{9C78AD80-9C29-4B6E-9B2E-5BCBD3601703}" type="pres">
      <dgm:prSet presAssocID="{285A8315-3613-40DE-AB42-E1FFB369E641}" presName="bgRect" presStyleLbl="bgShp" presStyleIdx="2" presStyleCnt="4"/>
      <dgm:spPr/>
    </dgm:pt>
    <dgm:pt modelId="{CE0A5BCD-9609-4BE0-A822-3737B99B6232}" type="pres">
      <dgm:prSet presAssocID="{285A8315-3613-40DE-AB42-E1FFB369E64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umbbell"/>
        </a:ext>
      </dgm:extLst>
    </dgm:pt>
    <dgm:pt modelId="{63DA10F9-FD31-407D-8338-3B54BF3CC4ED}" type="pres">
      <dgm:prSet presAssocID="{285A8315-3613-40DE-AB42-E1FFB369E641}" presName="spaceRect" presStyleCnt="0"/>
      <dgm:spPr/>
    </dgm:pt>
    <dgm:pt modelId="{8B44357D-58B3-4EA1-AA0C-08AE49BCDE10}" type="pres">
      <dgm:prSet presAssocID="{285A8315-3613-40DE-AB42-E1FFB369E641}" presName="parTx" presStyleLbl="revTx" presStyleIdx="2" presStyleCnt="4">
        <dgm:presLayoutVars>
          <dgm:chMax val="0"/>
          <dgm:chPref val="0"/>
        </dgm:presLayoutVars>
      </dgm:prSet>
      <dgm:spPr/>
    </dgm:pt>
    <dgm:pt modelId="{E52A7705-DF10-4C6C-BB49-AE886005CB76}" type="pres">
      <dgm:prSet presAssocID="{DF6213D8-7684-466E-BBB1-53E327B20D53}" presName="sibTrans" presStyleCnt="0"/>
      <dgm:spPr/>
    </dgm:pt>
    <dgm:pt modelId="{8BBBF48C-4C6A-46C5-A3AF-D71043A7A80A}" type="pres">
      <dgm:prSet presAssocID="{8C2B1966-907C-445D-B105-C171DBA55130}" presName="compNode" presStyleCnt="0"/>
      <dgm:spPr/>
    </dgm:pt>
    <dgm:pt modelId="{E4B7BA63-F3B2-48B3-9BF6-EB706DB30EBE}" type="pres">
      <dgm:prSet presAssocID="{8C2B1966-907C-445D-B105-C171DBA55130}" presName="bgRect" presStyleLbl="bgShp" presStyleIdx="3" presStyleCnt="4"/>
      <dgm:spPr/>
    </dgm:pt>
    <dgm:pt modelId="{66173293-8266-4DC0-8439-AF0260CC477F}" type="pres">
      <dgm:prSet presAssocID="{8C2B1966-907C-445D-B105-C171DBA5513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arent and Child"/>
        </a:ext>
      </dgm:extLst>
    </dgm:pt>
    <dgm:pt modelId="{0CBC9431-F458-4096-98BB-BFB1BC94057B}" type="pres">
      <dgm:prSet presAssocID="{8C2B1966-907C-445D-B105-C171DBA55130}" presName="spaceRect" presStyleCnt="0"/>
      <dgm:spPr/>
    </dgm:pt>
    <dgm:pt modelId="{1121F47A-C319-4E16-B16D-1D1CF2E6553B}" type="pres">
      <dgm:prSet presAssocID="{8C2B1966-907C-445D-B105-C171DBA55130}" presName="parTx" presStyleLbl="revTx" presStyleIdx="3" presStyleCnt="4">
        <dgm:presLayoutVars>
          <dgm:chMax val="0"/>
          <dgm:chPref val="0"/>
        </dgm:presLayoutVars>
      </dgm:prSet>
      <dgm:spPr/>
    </dgm:pt>
  </dgm:ptLst>
  <dgm:cxnLst>
    <dgm:cxn modelId="{7A69EE5D-DB2C-41C2-911A-0F08B5CC6D24}" type="presOf" srcId="{285A8315-3613-40DE-AB42-E1FFB369E641}" destId="{8B44357D-58B3-4EA1-AA0C-08AE49BCDE10}" srcOrd="0" destOrd="0" presId="urn:microsoft.com/office/officeart/2018/2/layout/IconVerticalSolidList"/>
    <dgm:cxn modelId="{9462F941-3851-403F-B9D7-A8B70DD0675E}" srcId="{2EAC6C1A-DF7A-4923-BDED-7BE5981E032E}" destId="{558F403B-75D0-41FA-8BF1-14FBE7690915}" srcOrd="0" destOrd="0" parTransId="{C8309F92-288D-45D9-B9AB-8F2ACFDBEE70}" sibTransId="{366FE5FF-F3F1-4CE1-83D3-025A180BA65A}"/>
    <dgm:cxn modelId="{8D011344-E06C-4377-B19B-47CEE01B79D2}" type="presOf" srcId="{8C2B1966-907C-445D-B105-C171DBA55130}" destId="{1121F47A-C319-4E16-B16D-1D1CF2E6553B}" srcOrd="0" destOrd="0" presId="urn:microsoft.com/office/officeart/2018/2/layout/IconVerticalSolidList"/>
    <dgm:cxn modelId="{6077FD81-A959-4062-AE6F-84A76D9D6440}" srcId="{2EAC6C1A-DF7A-4923-BDED-7BE5981E032E}" destId="{8C2B1966-907C-445D-B105-C171DBA55130}" srcOrd="3" destOrd="0" parTransId="{FDA4A252-AF5B-4855-A4B0-2AA763827F7A}" sibTransId="{364720A7-2157-46F2-AEDF-362B2811A7A0}"/>
    <dgm:cxn modelId="{C4D4E5D2-E51F-4CD8-98C1-3F1AF9D2BB72}" srcId="{2EAC6C1A-DF7A-4923-BDED-7BE5981E032E}" destId="{285A8315-3613-40DE-AB42-E1FFB369E641}" srcOrd="2" destOrd="0" parTransId="{E6BEAC1F-94FA-462A-80AC-F20E034A5E81}" sibTransId="{DF6213D8-7684-466E-BBB1-53E327B20D53}"/>
    <dgm:cxn modelId="{7E8A66D3-578E-4FC9-8964-13E67E3FF581}" srcId="{2EAC6C1A-DF7A-4923-BDED-7BE5981E032E}" destId="{BEC57630-8D66-4BFC-8E6B-6F8AD078253F}" srcOrd="1" destOrd="0" parTransId="{68135C49-7C2C-47EC-AE77-D81987B0D254}" sibTransId="{C4A8D0A1-8579-4BCD-A55C-FCBB8EF2839B}"/>
    <dgm:cxn modelId="{12AE43DD-A5BA-49BA-B75E-8B4B0F291705}" type="presOf" srcId="{2EAC6C1A-DF7A-4923-BDED-7BE5981E032E}" destId="{428CF783-FD3A-4B63-BBD2-61903397CF36}" srcOrd="0" destOrd="0" presId="urn:microsoft.com/office/officeart/2018/2/layout/IconVerticalSolidList"/>
    <dgm:cxn modelId="{10225BEE-EC09-4A46-959D-0295F535C9D1}" type="presOf" srcId="{BEC57630-8D66-4BFC-8E6B-6F8AD078253F}" destId="{0195CAD4-D306-40F4-9760-D3557A9C10D9}" srcOrd="0" destOrd="0" presId="urn:microsoft.com/office/officeart/2018/2/layout/IconVerticalSolidList"/>
    <dgm:cxn modelId="{8AA4E1FE-8185-41ED-9287-A4088E3AFF0E}" type="presOf" srcId="{558F403B-75D0-41FA-8BF1-14FBE7690915}" destId="{A7EA8473-E5D1-44E4-BF08-4EA28513219E}" srcOrd="0" destOrd="0" presId="urn:microsoft.com/office/officeart/2018/2/layout/IconVerticalSolidList"/>
    <dgm:cxn modelId="{40354D6A-36C0-46F6-AA21-9DDCEB54D2B4}" type="presParOf" srcId="{428CF783-FD3A-4B63-BBD2-61903397CF36}" destId="{756BF959-90E2-4686-B7DC-5996D54BCA44}" srcOrd="0" destOrd="0" presId="urn:microsoft.com/office/officeart/2018/2/layout/IconVerticalSolidList"/>
    <dgm:cxn modelId="{0A81FF96-D83E-4C9B-B082-5C1ACA3D974F}" type="presParOf" srcId="{756BF959-90E2-4686-B7DC-5996D54BCA44}" destId="{12992D1D-A1CD-4AE8-941C-7A281023FA07}" srcOrd="0" destOrd="0" presId="urn:microsoft.com/office/officeart/2018/2/layout/IconVerticalSolidList"/>
    <dgm:cxn modelId="{E92C8704-3405-4CB8-81BA-4F32B714A38A}" type="presParOf" srcId="{756BF959-90E2-4686-B7DC-5996D54BCA44}" destId="{049EEF1C-4428-49A4-AE47-F55A661BF132}" srcOrd="1" destOrd="0" presId="urn:microsoft.com/office/officeart/2018/2/layout/IconVerticalSolidList"/>
    <dgm:cxn modelId="{ED24DE72-CAEF-4AF4-9F0B-FEF35995D4CE}" type="presParOf" srcId="{756BF959-90E2-4686-B7DC-5996D54BCA44}" destId="{6DDEFEE3-655A-4165-9684-DD02A08F9181}" srcOrd="2" destOrd="0" presId="urn:microsoft.com/office/officeart/2018/2/layout/IconVerticalSolidList"/>
    <dgm:cxn modelId="{152741C9-46A8-46AA-B4C0-28D3C6C7A7D9}" type="presParOf" srcId="{756BF959-90E2-4686-B7DC-5996D54BCA44}" destId="{A7EA8473-E5D1-44E4-BF08-4EA28513219E}" srcOrd="3" destOrd="0" presId="urn:microsoft.com/office/officeart/2018/2/layout/IconVerticalSolidList"/>
    <dgm:cxn modelId="{2BA0F664-57BB-446E-99DD-AD434E5C5E50}" type="presParOf" srcId="{428CF783-FD3A-4B63-BBD2-61903397CF36}" destId="{AD14FAEA-5163-4ADD-B5B6-B2F66DFEBC5A}" srcOrd="1" destOrd="0" presId="urn:microsoft.com/office/officeart/2018/2/layout/IconVerticalSolidList"/>
    <dgm:cxn modelId="{490319A0-F6FB-40EE-95AB-58F72B47C7B8}" type="presParOf" srcId="{428CF783-FD3A-4B63-BBD2-61903397CF36}" destId="{7A9F4FCC-6ED3-453B-948D-A8F2BEDE5B0B}" srcOrd="2" destOrd="0" presId="urn:microsoft.com/office/officeart/2018/2/layout/IconVerticalSolidList"/>
    <dgm:cxn modelId="{1D17A969-2898-4092-A06A-18B780951A5C}" type="presParOf" srcId="{7A9F4FCC-6ED3-453B-948D-A8F2BEDE5B0B}" destId="{53B45E9C-BEE4-4E98-B425-751C20C4238E}" srcOrd="0" destOrd="0" presId="urn:microsoft.com/office/officeart/2018/2/layout/IconVerticalSolidList"/>
    <dgm:cxn modelId="{BCF8D7EF-DBB8-4938-8571-A75ECB1FA3D1}" type="presParOf" srcId="{7A9F4FCC-6ED3-453B-948D-A8F2BEDE5B0B}" destId="{E0089588-EB9B-404D-8FD3-0C58A2EB747A}" srcOrd="1" destOrd="0" presId="urn:microsoft.com/office/officeart/2018/2/layout/IconVerticalSolidList"/>
    <dgm:cxn modelId="{75992B18-53B4-4C93-81FB-EDD33C8DBEEB}" type="presParOf" srcId="{7A9F4FCC-6ED3-453B-948D-A8F2BEDE5B0B}" destId="{AB57C6D6-D8E1-4D5C-89C5-4120C7EC012B}" srcOrd="2" destOrd="0" presId="urn:microsoft.com/office/officeart/2018/2/layout/IconVerticalSolidList"/>
    <dgm:cxn modelId="{F6C88EAF-49BF-4D98-BFDC-FBDA45FB2755}" type="presParOf" srcId="{7A9F4FCC-6ED3-453B-948D-A8F2BEDE5B0B}" destId="{0195CAD4-D306-40F4-9760-D3557A9C10D9}" srcOrd="3" destOrd="0" presId="urn:microsoft.com/office/officeart/2018/2/layout/IconVerticalSolidList"/>
    <dgm:cxn modelId="{DA93CFA7-0F09-4E00-92FD-792A9773C928}" type="presParOf" srcId="{428CF783-FD3A-4B63-BBD2-61903397CF36}" destId="{0BD1F07C-B6F8-495E-B332-881DF4860414}" srcOrd="3" destOrd="0" presId="urn:microsoft.com/office/officeart/2018/2/layout/IconVerticalSolidList"/>
    <dgm:cxn modelId="{EE81D3A5-AC63-4667-ADA6-B10D01C20E60}" type="presParOf" srcId="{428CF783-FD3A-4B63-BBD2-61903397CF36}" destId="{31150731-8586-426B-94FF-9872B9855E43}" srcOrd="4" destOrd="0" presId="urn:microsoft.com/office/officeart/2018/2/layout/IconVerticalSolidList"/>
    <dgm:cxn modelId="{4447E9FA-7900-405C-8617-89F52E61E47B}" type="presParOf" srcId="{31150731-8586-426B-94FF-9872B9855E43}" destId="{9C78AD80-9C29-4B6E-9B2E-5BCBD3601703}" srcOrd="0" destOrd="0" presId="urn:microsoft.com/office/officeart/2018/2/layout/IconVerticalSolidList"/>
    <dgm:cxn modelId="{4F59DCFA-F2B0-4E8A-B4C9-9F218C283B97}" type="presParOf" srcId="{31150731-8586-426B-94FF-9872B9855E43}" destId="{CE0A5BCD-9609-4BE0-A822-3737B99B6232}" srcOrd="1" destOrd="0" presId="urn:microsoft.com/office/officeart/2018/2/layout/IconVerticalSolidList"/>
    <dgm:cxn modelId="{EE2EE009-8E99-4D2E-9948-002CA55AFF43}" type="presParOf" srcId="{31150731-8586-426B-94FF-9872B9855E43}" destId="{63DA10F9-FD31-407D-8338-3B54BF3CC4ED}" srcOrd="2" destOrd="0" presId="urn:microsoft.com/office/officeart/2018/2/layout/IconVerticalSolidList"/>
    <dgm:cxn modelId="{E1B86B17-81CB-403E-97A4-06076A8ADFD9}" type="presParOf" srcId="{31150731-8586-426B-94FF-9872B9855E43}" destId="{8B44357D-58B3-4EA1-AA0C-08AE49BCDE10}" srcOrd="3" destOrd="0" presId="urn:microsoft.com/office/officeart/2018/2/layout/IconVerticalSolidList"/>
    <dgm:cxn modelId="{8DAC25D6-F866-47C7-803E-599896CC8200}" type="presParOf" srcId="{428CF783-FD3A-4B63-BBD2-61903397CF36}" destId="{E52A7705-DF10-4C6C-BB49-AE886005CB76}" srcOrd="5" destOrd="0" presId="urn:microsoft.com/office/officeart/2018/2/layout/IconVerticalSolidList"/>
    <dgm:cxn modelId="{0C0FC9DD-EAF0-4656-A137-176101CA3357}" type="presParOf" srcId="{428CF783-FD3A-4B63-BBD2-61903397CF36}" destId="{8BBBF48C-4C6A-46C5-A3AF-D71043A7A80A}" srcOrd="6" destOrd="0" presId="urn:microsoft.com/office/officeart/2018/2/layout/IconVerticalSolidList"/>
    <dgm:cxn modelId="{0B9C1272-9AE2-4F0B-821B-A949D2FF87DE}" type="presParOf" srcId="{8BBBF48C-4C6A-46C5-A3AF-D71043A7A80A}" destId="{E4B7BA63-F3B2-48B3-9BF6-EB706DB30EBE}" srcOrd="0" destOrd="0" presId="urn:microsoft.com/office/officeart/2018/2/layout/IconVerticalSolidList"/>
    <dgm:cxn modelId="{328AF926-64D4-4C05-B5BB-AB408321A205}" type="presParOf" srcId="{8BBBF48C-4C6A-46C5-A3AF-D71043A7A80A}" destId="{66173293-8266-4DC0-8439-AF0260CC477F}" srcOrd="1" destOrd="0" presId="urn:microsoft.com/office/officeart/2018/2/layout/IconVerticalSolidList"/>
    <dgm:cxn modelId="{1E7945FE-7BE1-4CA1-868D-C54EC317D310}" type="presParOf" srcId="{8BBBF48C-4C6A-46C5-A3AF-D71043A7A80A}" destId="{0CBC9431-F458-4096-98BB-BFB1BC94057B}" srcOrd="2" destOrd="0" presId="urn:microsoft.com/office/officeart/2018/2/layout/IconVerticalSolidList"/>
    <dgm:cxn modelId="{5DE577A1-719C-49B8-8DFE-4F6DFE25A789}" type="presParOf" srcId="{8BBBF48C-4C6A-46C5-A3AF-D71043A7A80A}" destId="{1121F47A-C319-4E16-B16D-1D1CF2E6553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90E252-3243-4A0D-9D4F-354CC574314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3A12FDC-5E67-457C-A6D2-76CAFF7F4D85}">
      <dgm:prSet/>
      <dgm:spPr/>
      <dgm:t>
        <a:bodyPr/>
        <a:lstStyle/>
        <a:p>
          <a:r>
            <a:rPr lang="en-GB"/>
            <a:t>Person – centred</a:t>
          </a:r>
          <a:endParaRPr lang="en-US"/>
        </a:p>
      </dgm:t>
    </dgm:pt>
    <dgm:pt modelId="{A230268E-3772-48EE-94E8-C477B36C37FE}" type="parTrans" cxnId="{EB37910F-834D-41DA-8C65-AAF5EAC43537}">
      <dgm:prSet/>
      <dgm:spPr/>
      <dgm:t>
        <a:bodyPr/>
        <a:lstStyle/>
        <a:p>
          <a:endParaRPr lang="en-US"/>
        </a:p>
      </dgm:t>
    </dgm:pt>
    <dgm:pt modelId="{6AA34836-A115-41E7-8B70-F651815275D4}" type="sibTrans" cxnId="{EB37910F-834D-41DA-8C65-AAF5EAC43537}">
      <dgm:prSet/>
      <dgm:spPr/>
      <dgm:t>
        <a:bodyPr/>
        <a:lstStyle/>
        <a:p>
          <a:endParaRPr lang="en-US"/>
        </a:p>
      </dgm:t>
    </dgm:pt>
    <dgm:pt modelId="{013EC426-1CDD-41B3-98D3-4A961A635767}">
      <dgm:prSet/>
      <dgm:spPr/>
      <dgm:t>
        <a:bodyPr/>
        <a:lstStyle/>
        <a:p>
          <a:r>
            <a:rPr lang="en-GB" dirty="0"/>
            <a:t>Utilises the environment – including the family to get things done</a:t>
          </a:r>
          <a:endParaRPr lang="en-US" dirty="0"/>
        </a:p>
      </dgm:t>
    </dgm:pt>
    <dgm:pt modelId="{48AC3F6F-B205-4F24-A186-BCE61B6BE95E}" type="parTrans" cxnId="{BC67A522-3BAE-40B7-A47D-B4A342736115}">
      <dgm:prSet/>
      <dgm:spPr/>
      <dgm:t>
        <a:bodyPr/>
        <a:lstStyle/>
        <a:p>
          <a:endParaRPr lang="en-US"/>
        </a:p>
      </dgm:t>
    </dgm:pt>
    <dgm:pt modelId="{0EA3D81B-CBCA-440F-9165-71A6196F1A91}" type="sibTrans" cxnId="{BC67A522-3BAE-40B7-A47D-B4A342736115}">
      <dgm:prSet/>
      <dgm:spPr/>
      <dgm:t>
        <a:bodyPr/>
        <a:lstStyle/>
        <a:p>
          <a:endParaRPr lang="en-US"/>
        </a:p>
      </dgm:t>
    </dgm:pt>
    <dgm:pt modelId="{51F9A422-DD4E-4B5C-8C20-DF8A195233D4}">
      <dgm:prSet/>
      <dgm:spPr/>
      <dgm:t>
        <a:bodyPr/>
        <a:lstStyle/>
        <a:p>
          <a:r>
            <a:rPr lang="en-GB"/>
            <a:t>Recognises an asset to be anything e.g., people, buildings, networks, associations etc</a:t>
          </a:r>
          <a:endParaRPr lang="en-US"/>
        </a:p>
      </dgm:t>
    </dgm:pt>
    <dgm:pt modelId="{49881BAE-B446-42FD-9F31-0EE5652522BC}" type="parTrans" cxnId="{3C043B90-C948-41F3-91A3-24AFCA3C0AC9}">
      <dgm:prSet/>
      <dgm:spPr/>
      <dgm:t>
        <a:bodyPr/>
        <a:lstStyle/>
        <a:p>
          <a:endParaRPr lang="en-US"/>
        </a:p>
      </dgm:t>
    </dgm:pt>
    <dgm:pt modelId="{40A5F068-59E7-40F4-B5CD-A80E0EFA8FC3}" type="sibTrans" cxnId="{3C043B90-C948-41F3-91A3-24AFCA3C0AC9}">
      <dgm:prSet/>
      <dgm:spPr/>
      <dgm:t>
        <a:bodyPr/>
        <a:lstStyle/>
        <a:p>
          <a:endParaRPr lang="en-US"/>
        </a:p>
      </dgm:t>
    </dgm:pt>
    <dgm:pt modelId="{6208C4AF-4139-474E-9E73-9A58F7E964F9}" type="pres">
      <dgm:prSet presAssocID="{3990E252-3243-4A0D-9D4F-354CC5743147}" presName="linear" presStyleCnt="0">
        <dgm:presLayoutVars>
          <dgm:animLvl val="lvl"/>
          <dgm:resizeHandles val="exact"/>
        </dgm:presLayoutVars>
      </dgm:prSet>
      <dgm:spPr/>
    </dgm:pt>
    <dgm:pt modelId="{F1E44342-497B-4F96-B7A1-97E453735611}" type="pres">
      <dgm:prSet presAssocID="{53A12FDC-5E67-457C-A6D2-76CAFF7F4D85}" presName="parentText" presStyleLbl="node1" presStyleIdx="0" presStyleCnt="3">
        <dgm:presLayoutVars>
          <dgm:chMax val="0"/>
          <dgm:bulletEnabled val="1"/>
        </dgm:presLayoutVars>
      </dgm:prSet>
      <dgm:spPr/>
    </dgm:pt>
    <dgm:pt modelId="{8B118907-F723-4622-99BC-7321A97A39BD}" type="pres">
      <dgm:prSet presAssocID="{6AA34836-A115-41E7-8B70-F651815275D4}" presName="spacer" presStyleCnt="0"/>
      <dgm:spPr/>
    </dgm:pt>
    <dgm:pt modelId="{E63DE09F-C8C6-47FE-A21B-7983B3DF3422}" type="pres">
      <dgm:prSet presAssocID="{013EC426-1CDD-41B3-98D3-4A961A635767}" presName="parentText" presStyleLbl="node1" presStyleIdx="1" presStyleCnt="3">
        <dgm:presLayoutVars>
          <dgm:chMax val="0"/>
          <dgm:bulletEnabled val="1"/>
        </dgm:presLayoutVars>
      </dgm:prSet>
      <dgm:spPr/>
    </dgm:pt>
    <dgm:pt modelId="{ABB423FE-D316-42ED-8B3A-92DA56BCE0A4}" type="pres">
      <dgm:prSet presAssocID="{0EA3D81B-CBCA-440F-9165-71A6196F1A91}" presName="spacer" presStyleCnt="0"/>
      <dgm:spPr/>
    </dgm:pt>
    <dgm:pt modelId="{37738DD2-B63C-4C4B-941A-A5DD60AF671F}" type="pres">
      <dgm:prSet presAssocID="{51F9A422-DD4E-4B5C-8C20-DF8A195233D4}" presName="parentText" presStyleLbl="node1" presStyleIdx="2" presStyleCnt="3">
        <dgm:presLayoutVars>
          <dgm:chMax val="0"/>
          <dgm:bulletEnabled val="1"/>
        </dgm:presLayoutVars>
      </dgm:prSet>
      <dgm:spPr/>
    </dgm:pt>
  </dgm:ptLst>
  <dgm:cxnLst>
    <dgm:cxn modelId="{EB37910F-834D-41DA-8C65-AAF5EAC43537}" srcId="{3990E252-3243-4A0D-9D4F-354CC5743147}" destId="{53A12FDC-5E67-457C-A6D2-76CAFF7F4D85}" srcOrd="0" destOrd="0" parTransId="{A230268E-3772-48EE-94E8-C477B36C37FE}" sibTransId="{6AA34836-A115-41E7-8B70-F651815275D4}"/>
    <dgm:cxn modelId="{0CDE6C20-3B48-4591-A117-4278001EC063}" type="presOf" srcId="{53A12FDC-5E67-457C-A6D2-76CAFF7F4D85}" destId="{F1E44342-497B-4F96-B7A1-97E453735611}" srcOrd="0" destOrd="0" presId="urn:microsoft.com/office/officeart/2005/8/layout/vList2"/>
    <dgm:cxn modelId="{BC67A522-3BAE-40B7-A47D-B4A342736115}" srcId="{3990E252-3243-4A0D-9D4F-354CC5743147}" destId="{013EC426-1CDD-41B3-98D3-4A961A635767}" srcOrd="1" destOrd="0" parTransId="{48AC3F6F-B205-4F24-A186-BCE61B6BE95E}" sibTransId="{0EA3D81B-CBCA-440F-9165-71A6196F1A91}"/>
    <dgm:cxn modelId="{94AA5A46-C869-402D-ABA8-4E065E526AB0}" type="presOf" srcId="{3990E252-3243-4A0D-9D4F-354CC5743147}" destId="{6208C4AF-4139-474E-9E73-9A58F7E964F9}" srcOrd="0" destOrd="0" presId="urn:microsoft.com/office/officeart/2005/8/layout/vList2"/>
    <dgm:cxn modelId="{3C043B90-C948-41F3-91A3-24AFCA3C0AC9}" srcId="{3990E252-3243-4A0D-9D4F-354CC5743147}" destId="{51F9A422-DD4E-4B5C-8C20-DF8A195233D4}" srcOrd="2" destOrd="0" parTransId="{49881BAE-B446-42FD-9F31-0EE5652522BC}" sibTransId="{40A5F068-59E7-40F4-B5CD-A80E0EFA8FC3}"/>
    <dgm:cxn modelId="{14F5E49E-B2B2-4590-82BE-7059DB0ADB40}" type="presOf" srcId="{51F9A422-DD4E-4B5C-8C20-DF8A195233D4}" destId="{37738DD2-B63C-4C4B-941A-A5DD60AF671F}" srcOrd="0" destOrd="0" presId="urn:microsoft.com/office/officeart/2005/8/layout/vList2"/>
    <dgm:cxn modelId="{A2EC41A3-1F8B-4FB1-A18A-E6BB8FFCB58F}" type="presOf" srcId="{013EC426-1CDD-41B3-98D3-4A961A635767}" destId="{E63DE09F-C8C6-47FE-A21B-7983B3DF3422}" srcOrd="0" destOrd="0" presId="urn:microsoft.com/office/officeart/2005/8/layout/vList2"/>
    <dgm:cxn modelId="{3F7D75AD-0AD6-4141-BEC6-DEEACF88E3E7}" type="presParOf" srcId="{6208C4AF-4139-474E-9E73-9A58F7E964F9}" destId="{F1E44342-497B-4F96-B7A1-97E453735611}" srcOrd="0" destOrd="0" presId="urn:microsoft.com/office/officeart/2005/8/layout/vList2"/>
    <dgm:cxn modelId="{87D10DB2-0B7E-4575-A4A5-7375FAEF392A}" type="presParOf" srcId="{6208C4AF-4139-474E-9E73-9A58F7E964F9}" destId="{8B118907-F723-4622-99BC-7321A97A39BD}" srcOrd="1" destOrd="0" presId="urn:microsoft.com/office/officeart/2005/8/layout/vList2"/>
    <dgm:cxn modelId="{D4AFEFDC-F931-4E55-BE37-45593F87DB79}" type="presParOf" srcId="{6208C4AF-4139-474E-9E73-9A58F7E964F9}" destId="{E63DE09F-C8C6-47FE-A21B-7983B3DF3422}" srcOrd="2" destOrd="0" presId="urn:microsoft.com/office/officeart/2005/8/layout/vList2"/>
    <dgm:cxn modelId="{7CD7A822-62CE-4111-9D79-0A4EED7ED31A}" type="presParOf" srcId="{6208C4AF-4139-474E-9E73-9A58F7E964F9}" destId="{ABB423FE-D316-42ED-8B3A-92DA56BCE0A4}" srcOrd="3" destOrd="0" presId="urn:microsoft.com/office/officeart/2005/8/layout/vList2"/>
    <dgm:cxn modelId="{B2ED7D79-7018-4CA2-9D15-E0CA47EAE6C0}" type="presParOf" srcId="{6208C4AF-4139-474E-9E73-9A58F7E964F9}" destId="{37738DD2-B63C-4C4B-941A-A5DD60AF671F}"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C549F3-1552-4FF3-96D4-2D0476159C35}"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312AF23D-35FE-4F9A-A5C5-01868C0A67CB}">
      <dgm:prSet phldrT="[Text]"/>
      <dgm:spPr>
        <a:solidFill>
          <a:srgbClr val="7030A0"/>
        </a:solidFill>
      </dgm:spPr>
      <dgm:t>
        <a:bodyPr/>
        <a:lstStyle/>
        <a:p>
          <a:r>
            <a:rPr lang="en-GB" dirty="0"/>
            <a:t>Individual</a:t>
          </a:r>
        </a:p>
      </dgm:t>
    </dgm:pt>
    <dgm:pt modelId="{6FA308BF-ADEA-46F1-AFD5-50B9BDEFFAEE}" type="parTrans" cxnId="{95CD3446-4FC2-4C32-8F81-5318F7CF96D2}">
      <dgm:prSet/>
      <dgm:spPr/>
      <dgm:t>
        <a:bodyPr/>
        <a:lstStyle/>
        <a:p>
          <a:endParaRPr lang="en-GB"/>
        </a:p>
      </dgm:t>
    </dgm:pt>
    <dgm:pt modelId="{C319DE20-AEBE-4503-A5CE-ED80254E0C99}" type="sibTrans" cxnId="{95CD3446-4FC2-4C32-8F81-5318F7CF96D2}">
      <dgm:prSet/>
      <dgm:spPr/>
      <dgm:t>
        <a:bodyPr/>
        <a:lstStyle/>
        <a:p>
          <a:endParaRPr lang="en-GB"/>
        </a:p>
      </dgm:t>
    </dgm:pt>
    <dgm:pt modelId="{1534569C-7C40-498A-9305-37D41E5C4E71}">
      <dgm:prSet phldrT="[Text]" custT="1"/>
      <dgm:spPr>
        <a:solidFill>
          <a:srgbClr val="00B050"/>
        </a:solidFill>
      </dgm:spPr>
      <dgm:t>
        <a:bodyPr/>
        <a:lstStyle/>
        <a:p>
          <a:r>
            <a:rPr lang="en-GB" sz="2400" dirty="0"/>
            <a:t>Their Life</a:t>
          </a:r>
        </a:p>
      </dgm:t>
    </dgm:pt>
    <dgm:pt modelId="{B3075C18-9F52-4BE1-9FF1-257B1F57BE75}" type="parTrans" cxnId="{54C560BD-1F72-40F8-83C3-E1EF5DBA5AB7}">
      <dgm:prSet/>
      <dgm:spPr/>
      <dgm:t>
        <a:bodyPr/>
        <a:lstStyle/>
        <a:p>
          <a:endParaRPr lang="en-GB"/>
        </a:p>
      </dgm:t>
    </dgm:pt>
    <dgm:pt modelId="{EFF82542-4B5C-4085-AAF6-666846F69ACC}" type="sibTrans" cxnId="{54C560BD-1F72-40F8-83C3-E1EF5DBA5AB7}">
      <dgm:prSet/>
      <dgm:spPr>
        <a:solidFill>
          <a:srgbClr val="00B050"/>
        </a:solidFill>
        <a:ln>
          <a:solidFill>
            <a:srgbClr val="00B050"/>
          </a:solidFill>
        </a:ln>
      </dgm:spPr>
      <dgm:t>
        <a:bodyPr/>
        <a:lstStyle/>
        <a:p>
          <a:endParaRPr lang="en-GB"/>
        </a:p>
      </dgm:t>
    </dgm:pt>
    <dgm:pt modelId="{2857E464-7692-4EAC-ADD0-6679F11F8DB8}">
      <dgm:prSet phldrT="[Text]" custT="1"/>
      <dgm:spPr>
        <a:solidFill>
          <a:schemeClr val="bg2">
            <a:lumMod val="50000"/>
          </a:schemeClr>
        </a:solidFill>
      </dgm:spPr>
      <dgm:t>
        <a:bodyPr/>
        <a:lstStyle/>
        <a:p>
          <a:r>
            <a:rPr lang="en-GB" sz="2000" dirty="0"/>
            <a:t>How they would like it to be?</a:t>
          </a:r>
        </a:p>
      </dgm:t>
    </dgm:pt>
    <dgm:pt modelId="{4D7116FE-2F22-46DB-8DC0-60B53B1C74C8}" type="parTrans" cxnId="{13BA7B18-BA92-45DF-9083-B6428115F49E}">
      <dgm:prSet/>
      <dgm:spPr/>
      <dgm:t>
        <a:bodyPr/>
        <a:lstStyle/>
        <a:p>
          <a:endParaRPr lang="en-GB"/>
        </a:p>
      </dgm:t>
    </dgm:pt>
    <dgm:pt modelId="{2538B9B0-9257-47B9-9DD7-92D3510AAB66}" type="sibTrans" cxnId="{13BA7B18-BA92-45DF-9083-B6428115F49E}">
      <dgm:prSet/>
      <dgm:spPr>
        <a:solidFill>
          <a:schemeClr val="bg2">
            <a:lumMod val="75000"/>
          </a:schemeClr>
        </a:solidFill>
        <a:ln>
          <a:solidFill>
            <a:schemeClr val="bg2">
              <a:lumMod val="75000"/>
            </a:schemeClr>
          </a:solidFill>
        </a:ln>
      </dgm:spPr>
      <dgm:t>
        <a:bodyPr/>
        <a:lstStyle/>
        <a:p>
          <a:endParaRPr lang="en-GB"/>
        </a:p>
      </dgm:t>
    </dgm:pt>
    <dgm:pt modelId="{0691056B-0937-4283-87AE-A7FF73CA642B}">
      <dgm:prSet phldrT="[Text]" custT="1"/>
      <dgm:spPr>
        <a:solidFill>
          <a:srgbClr val="FFC000"/>
        </a:solidFill>
      </dgm:spPr>
      <dgm:t>
        <a:bodyPr/>
        <a:lstStyle/>
        <a:p>
          <a:r>
            <a:rPr lang="en-GB" sz="2000" dirty="0"/>
            <a:t>What is impacting on the quality of their life?</a:t>
          </a:r>
        </a:p>
      </dgm:t>
    </dgm:pt>
    <dgm:pt modelId="{AC3D5AC4-3C9C-46CB-A9E6-1908F431B9C6}" type="parTrans" cxnId="{A4D03139-09BB-49DF-8B8F-3F338F4B8A1D}">
      <dgm:prSet/>
      <dgm:spPr/>
      <dgm:t>
        <a:bodyPr/>
        <a:lstStyle/>
        <a:p>
          <a:endParaRPr lang="en-GB"/>
        </a:p>
      </dgm:t>
    </dgm:pt>
    <dgm:pt modelId="{D61FBC92-7E86-4467-A170-4BD73CADD14A}" type="sibTrans" cxnId="{A4D03139-09BB-49DF-8B8F-3F338F4B8A1D}">
      <dgm:prSet/>
      <dgm:spPr>
        <a:solidFill>
          <a:srgbClr val="FFC000"/>
        </a:solidFill>
        <a:ln>
          <a:solidFill>
            <a:srgbClr val="FFC000"/>
          </a:solidFill>
        </a:ln>
      </dgm:spPr>
      <dgm:t>
        <a:bodyPr/>
        <a:lstStyle/>
        <a:p>
          <a:endParaRPr lang="en-GB"/>
        </a:p>
      </dgm:t>
    </dgm:pt>
    <dgm:pt modelId="{F72CB9AC-BB76-4F94-8753-3C76A5D20295}">
      <dgm:prSet phldrT="[Text]" custT="1"/>
      <dgm:spPr>
        <a:solidFill>
          <a:srgbClr val="00B0F0"/>
        </a:solidFill>
      </dgm:spPr>
      <dgm:t>
        <a:bodyPr/>
        <a:lstStyle/>
        <a:p>
          <a:r>
            <a:rPr lang="en-GB" sz="2000" dirty="0"/>
            <a:t>How can we support to improve the quality?</a:t>
          </a:r>
        </a:p>
      </dgm:t>
    </dgm:pt>
    <dgm:pt modelId="{C8C6D4BC-CDBE-45CD-A457-3F412A6BB11F}" type="parTrans" cxnId="{A19D3C94-F907-4779-A8FF-4112889FCB37}">
      <dgm:prSet/>
      <dgm:spPr/>
      <dgm:t>
        <a:bodyPr/>
        <a:lstStyle/>
        <a:p>
          <a:endParaRPr lang="en-GB"/>
        </a:p>
      </dgm:t>
    </dgm:pt>
    <dgm:pt modelId="{5D5D5595-4EDB-4547-84E8-32882349C06B}" type="sibTrans" cxnId="{A19D3C94-F907-4779-A8FF-4112889FCB37}">
      <dgm:prSet/>
      <dgm:spPr>
        <a:solidFill>
          <a:srgbClr val="00B0F0"/>
        </a:solidFill>
        <a:ln>
          <a:solidFill>
            <a:srgbClr val="00B0F0"/>
          </a:solidFill>
        </a:ln>
      </dgm:spPr>
      <dgm:t>
        <a:bodyPr/>
        <a:lstStyle/>
        <a:p>
          <a:endParaRPr lang="en-GB"/>
        </a:p>
      </dgm:t>
    </dgm:pt>
    <dgm:pt modelId="{46EB6FD0-6F06-4831-BFE2-ACF12B216CEA}" type="pres">
      <dgm:prSet presAssocID="{A9C549F3-1552-4FF3-96D4-2D0476159C35}" presName="Name0" presStyleCnt="0">
        <dgm:presLayoutVars>
          <dgm:chMax val="1"/>
          <dgm:dir/>
          <dgm:animLvl val="ctr"/>
          <dgm:resizeHandles val="exact"/>
        </dgm:presLayoutVars>
      </dgm:prSet>
      <dgm:spPr/>
    </dgm:pt>
    <dgm:pt modelId="{87605632-AE75-4266-BC73-33C0C20D9DD9}" type="pres">
      <dgm:prSet presAssocID="{312AF23D-35FE-4F9A-A5C5-01868C0A67CB}" presName="centerShape" presStyleLbl="node0" presStyleIdx="0" presStyleCnt="1" custScaleX="110023" custScaleY="108235"/>
      <dgm:spPr/>
    </dgm:pt>
    <dgm:pt modelId="{3F4AD276-F3B1-410D-B2D6-15C3096B605F}" type="pres">
      <dgm:prSet presAssocID="{1534569C-7C40-498A-9305-37D41E5C4E71}" presName="node" presStyleLbl="node1" presStyleIdx="0" presStyleCnt="4" custScaleX="128988" custScaleY="129667" custRadScaleRad="97090" custRadScaleInc="5320">
        <dgm:presLayoutVars>
          <dgm:bulletEnabled val="1"/>
        </dgm:presLayoutVars>
      </dgm:prSet>
      <dgm:spPr/>
    </dgm:pt>
    <dgm:pt modelId="{D58FCD51-23F7-4AAC-A500-CBF30EFAEEA4}" type="pres">
      <dgm:prSet presAssocID="{1534569C-7C40-498A-9305-37D41E5C4E71}" presName="dummy" presStyleCnt="0"/>
      <dgm:spPr/>
    </dgm:pt>
    <dgm:pt modelId="{02D10778-1D18-404D-A9B9-B5B8FEE49ED5}" type="pres">
      <dgm:prSet presAssocID="{EFF82542-4B5C-4085-AAF6-666846F69ACC}" presName="sibTrans" presStyleLbl="sibTrans2D1" presStyleIdx="0" presStyleCnt="4"/>
      <dgm:spPr/>
    </dgm:pt>
    <dgm:pt modelId="{9B76707C-353E-48CD-AA21-3D5C761EB292}" type="pres">
      <dgm:prSet presAssocID="{2857E464-7692-4EAC-ADD0-6679F11F8DB8}" presName="node" presStyleLbl="node1" presStyleIdx="1" presStyleCnt="4" custScaleX="136977" custScaleY="132845">
        <dgm:presLayoutVars>
          <dgm:bulletEnabled val="1"/>
        </dgm:presLayoutVars>
      </dgm:prSet>
      <dgm:spPr/>
    </dgm:pt>
    <dgm:pt modelId="{33A5C473-FD68-442C-ADBB-2D7D1BACFCD0}" type="pres">
      <dgm:prSet presAssocID="{2857E464-7692-4EAC-ADD0-6679F11F8DB8}" presName="dummy" presStyleCnt="0"/>
      <dgm:spPr/>
    </dgm:pt>
    <dgm:pt modelId="{9CA80B19-F646-452C-82A9-59DCF4CB5E14}" type="pres">
      <dgm:prSet presAssocID="{2538B9B0-9257-47B9-9DD7-92D3510AAB66}" presName="sibTrans" presStyleLbl="sibTrans2D1" presStyleIdx="1" presStyleCnt="4"/>
      <dgm:spPr/>
    </dgm:pt>
    <dgm:pt modelId="{91CBA9B6-9C6D-4E7E-8CDE-D3AC673DECC9}" type="pres">
      <dgm:prSet presAssocID="{0691056B-0937-4283-87AE-A7FF73CA642B}" presName="node" presStyleLbl="node1" presStyleIdx="2" presStyleCnt="4" custScaleX="140088" custScaleY="124275">
        <dgm:presLayoutVars>
          <dgm:bulletEnabled val="1"/>
        </dgm:presLayoutVars>
      </dgm:prSet>
      <dgm:spPr/>
    </dgm:pt>
    <dgm:pt modelId="{764193C4-4965-433C-B525-E8A48DE88772}" type="pres">
      <dgm:prSet presAssocID="{0691056B-0937-4283-87AE-A7FF73CA642B}" presName="dummy" presStyleCnt="0"/>
      <dgm:spPr/>
    </dgm:pt>
    <dgm:pt modelId="{734C59D6-64BD-4C38-9FEA-F0D74B787294}" type="pres">
      <dgm:prSet presAssocID="{D61FBC92-7E86-4467-A170-4BD73CADD14A}" presName="sibTrans" presStyleLbl="sibTrans2D1" presStyleIdx="2" presStyleCnt="4"/>
      <dgm:spPr/>
    </dgm:pt>
    <dgm:pt modelId="{617E7888-782B-494B-B9F8-D158D0B69146}" type="pres">
      <dgm:prSet presAssocID="{F72CB9AC-BB76-4F94-8753-3C76A5D20295}" presName="node" presStyleLbl="node1" presStyleIdx="3" presStyleCnt="4" custScaleX="140076" custScaleY="145329">
        <dgm:presLayoutVars>
          <dgm:bulletEnabled val="1"/>
        </dgm:presLayoutVars>
      </dgm:prSet>
      <dgm:spPr/>
    </dgm:pt>
    <dgm:pt modelId="{78922FAC-45FF-4597-A244-34D0EAEF09E7}" type="pres">
      <dgm:prSet presAssocID="{F72CB9AC-BB76-4F94-8753-3C76A5D20295}" presName="dummy" presStyleCnt="0"/>
      <dgm:spPr/>
    </dgm:pt>
    <dgm:pt modelId="{9B75C02B-4021-4E70-A2E9-7A4BD842EECA}" type="pres">
      <dgm:prSet presAssocID="{5D5D5595-4EDB-4547-84E8-32882349C06B}" presName="sibTrans" presStyleLbl="sibTrans2D1" presStyleIdx="3" presStyleCnt="4"/>
      <dgm:spPr/>
    </dgm:pt>
  </dgm:ptLst>
  <dgm:cxnLst>
    <dgm:cxn modelId="{2109A703-F8C2-4583-A50E-57500C125046}" type="presOf" srcId="{312AF23D-35FE-4F9A-A5C5-01868C0A67CB}" destId="{87605632-AE75-4266-BC73-33C0C20D9DD9}" srcOrd="0" destOrd="0" presId="urn:microsoft.com/office/officeart/2005/8/layout/radial6"/>
    <dgm:cxn modelId="{13BA7B18-BA92-45DF-9083-B6428115F49E}" srcId="{312AF23D-35FE-4F9A-A5C5-01868C0A67CB}" destId="{2857E464-7692-4EAC-ADD0-6679F11F8DB8}" srcOrd="1" destOrd="0" parTransId="{4D7116FE-2F22-46DB-8DC0-60B53B1C74C8}" sibTransId="{2538B9B0-9257-47B9-9DD7-92D3510AAB66}"/>
    <dgm:cxn modelId="{A4D03139-09BB-49DF-8B8F-3F338F4B8A1D}" srcId="{312AF23D-35FE-4F9A-A5C5-01868C0A67CB}" destId="{0691056B-0937-4283-87AE-A7FF73CA642B}" srcOrd="2" destOrd="0" parTransId="{AC3D5AC4-3C9C-46CB-A9E6-1908F431B9C6}" sibTransId="{D61FBC92-7E86-4467-A170-4BD73CADD14A}"/>
    <dgm:cxn modelId="{95CD3446-4FC2-4C32-8F81-5318F7CF96D2}" srcId="{A9C549F3-1552-4FF3-96D4-2D0476159C35}" destId="{312AF23D-35FE-4F9A-A5C5-01868C0A67CB}" srcOrd="0" destOrd="0" parTransId="{6FA308BF-ADEA-46F1-AFD5-50B9BDEFFAEE}" sibTransId="{C319DE20-AEBE-4503-A5CE-ED80254E0C99}"/>
    <dgm:cxn modelId="{0680D751-6F1D-493F-AA86-A1E60DBDFC86}" type="presOf" srcId="{A9C549F3-1552-4FF3-96D4-2D0476159C35}" destId="{46EB6FD0-6F06-4831-BFE2-ACF12B216CEA}" srcOrd="0" destOrd="0" presId="urn:microsoft.com/office/officeart/2005/8/layout/radial6"/>
    <dgm:cxn modelId="{A74E5855-1FDB-4FBE-AAFD-3DE9583882C4}" type="presOf" srcId="{F72CB9AC-BB76-4F94-8753-3C76A5D20295}" destId="{617E7888-782B-494B-B9F8-D158D0B69146}" srcOrd="0" destOrd="0" presId="urn:microsoft.com/office/officeart/2005/8/layout/radial6"/>
    <dgm:cxn modelId="{DBFA2788-9637-4F14-AE33-A68891668CD1}" type="presOf" srcId="{5D5D5595-4EDB-4547-84E8-32882349C06B}" destId="{9B75C02B-4021-4E70-A2E9-7A4BD842EECA}" srcOrd="0" destOrd="0" presId="urn:microsoft.com/office/officeart/2005/8/layout/radial6"/>
    <dgm:cxn modelId="{7E9E5A92-3B2A-4303-B71A-558E6ADE2593}" type="presOf" srcId="{0691056B-0937-4283-87AE-A7FF73CA642B}" destId="{91CBA9B6-9C6D-4E7E-8CDE-D3AC673DECC9}" srcOrd="0" destOrd="0" presId="urn:microsoft.com/office/officeart/2005/8/layout/radial6"/>
    <dgm:cxn modelId="{A19D3C94-F907-4779-A8FF-4112889FCB37}" srcId="{312AF23D-35FE-4F9A-A5C5-01868C0A67CB}" destId="{F72CB9AC-BB76-4F94-8753-3C76A5D20295}" srcOrd="3" destOrd="0" parTransId="{C8C6D4BC-CDBE-45CD-A457-3F412A6BB11F}" sibTransId="{5D5D5595-4EDB-4547-84E8-32882349C06B}"/>
    <dgm:cxn modelId="{452D1F97-897B-49E5-A656-EDC177D66956}" type="presOf" srcId="{EFF82542-4B5C-4085-AAF6-666846F69ACC}" destId="{02D10778-1D18-404D-A9B9-B5B8FEE49ED5}" srcOrd="0" destOrd="0" presId="urn:microsoft.com/office/officeart/2005/8/layout/radial6"/>
    <dgm:cxn modelId="{C9F503A8-72AB-43F9-AA53-E504F30C649E}" type="presOf" srcId="{2857E464-7692-4EAC-ADD0-6679F11F8DB8}" destId="{9B76707C-353E-48CD-AA21-3D5C761EB292}" srcOrd="0" destOrd="0" presId="urn:microsoft.com/office/officeart/2005/8/layout/radial6"/>
    <dgm:cxn modelId="{54C560BD-1F72-40F8-83C3-E1EF5DBA5AB7}" srcId="{312AF23D-35FE-4F9A-A5C5-01868C0A67CB}" destId="{1534569C-7C40-498A-9305-37D41E5C4E71}" srcOrd="0" destOrd="0" parTransId="{B3075C18-9F52-4BE1-9FF1-257B1F57BE75}" sibTransId="{EFF82542-4B5C-4085-AAF6-666846F69ACC}"/>
    <dgm:cxn modelId="{54D7FEC4-7138-4850-95B8-EEE66F75B6EE}" type="presOf" srcId="{D61FBC92-7E86-4467-A170-4BD73CADD14A}" destId="{734C59D6-64BD-4C38-9FEA-F0D74B787294}" srcOrd="0" destOrd="0" presId="urn:microsoft.com/office/officeart/2005/8/layout/radial6"/>
    <dgm:cxn modelId="{B60A15E2-1F77-479A-B8CB-931BE199D9EE}" type="presOf" srcId="{1534569C-7C40-498A-9305-37D41E5C4E71}" destId="{3F4AD276-F3B1-410D-B2D6-15C3096B605F}" srcOrd="0" destOrd="0" presId="urn:microsoft.com/office/officeart/2005/8/layout/radial6"/>
    <dgm:cxn modelId="{0E1884ED-6988-4A30-AE9F-E8DADEAF311D}" type="presOf" srcId="{2538B9B0-9257-47B9-9DD7-92D3510AAB66}" destId="{9CA80B19-F646-452C-82A9-59DCF4CB5E14}" srcOrd="0" destOrd="0" presId="urn:microsoft.com/office/officeart/2005/8/layout/radial6"/>
    <dgm:cxn modelId="{E17E759A-B64D-40E7-98F2-7362F59EB6A3}" type="presParOf" srcId="{46EB6FD0-6F06-4831-BFE2-ACF12B216CEA}" destId="{87605632-AE75-4266-BC73-33C0C20D9DD9}" srcOrd="0" destOrd="0" presId="urn:microsoft.com/office/officeart/2005/8/layout/radial6"/>
    <dgm:cxn modelId="{BDF47C70-B10F-4980-B827-133A390CF9C9}" type="presParOf" srcId="{46EB6FD0-6F06-4831-BFE2-ACF12B216CEA}" destId="{3F4AD276-F3B1-410D-B2D6-15C3096B605F}" srcOrd="1" destOrd="0" presId="urn:microsoft.com/office/officeart/2005/8/layout/radial6"/>
    <dgm:cxn modelId="{5E0CC0DF-502E-4046-ACE9-429D33FF3D3F}" type="presParOf" srcId="{46EB6FD0-6F06-4831-BFE2-ACF12B216CEA}" destId="{D58FCD51-23F7-4AAC-A500-CBF30EFAEEA4}" srcOrd="2" destOrd="0" presId="urn:microsoft.com/office/officeart/2005/8/layout/radial6"/>
    <dgm:cxn modelId="{D33D34E3-3D00-498E-BE83-BEA1EF604DE0}" type="presParOf" srcId="{46EB6FD0-6F06-4831-BFE2-ACF12B216CEA}" destId="{02D10778-1D18-404D-A9B9-B5B8FEE49ED5}" srcOrd="3" destOrd="0" presId="urn:microsoft.com/office/officeart/2005/8/layout/radial6"/>
    <dgm:cxn modelId="{88EEA103-308E-448B-852F-21D8C9D78B18}" type="presParOf" srcId="{46EB6FD0-6F06-4831-BFE2-ACF12B216CEA}" destId="{9B76707C-353E-48CD-AA21-3D5C761EB292}" srcOrd="4" destOrd="0" presId="urn:microsoft.com/office/officeart/2005/8/layout/radial6"/>
    <dgm:cxn modelId="{1EAE83E3-107B-402E-9E2F-292CD5DE34CA}" type="presParOf" srcId="{46EB6FD0-6F06-4831-BFE2-ACF12B216CEA}" destId="{33A5C473-FD68-442C-ADBB-2D7D1BACFCD0}" srcOrd="5" destOrd="0" presId="urn:microsoft.com/office/officeart/2005/8/layout/radial6"/>
    <dgm:cxn modelId="{077940BA-9005-4B2F-A2D0-F35070574C52}" type="presParOf" srcId="{46EB6FD0-6F06-4831-BFE2-ACF12B216CEA}" destId="{9CA80B19-F646-452C-82A9-59DCF4CB5E14}" srcOrd="6" destOrd="0" presId="urn:microsoft.com/office/officeart/2005/8/layout/radial6"/>
    <dgm:cxn modelId="{37681D4E-17E8-43B7-ADAE-FDCF542789C6}" type="presParOf" srcId="{46EB6FD0-6F06-4831-BFE2-ACF12B216CEA}" destId="{91CBA9B6-9C6D-4E7E-8CDE-D3AC673DECC9}" srcOrd="7" destOrd="0" presId="urn:microsoft.com/office/officeart/2005/8/layout/radial6"/>
    <dgm:cxn modelId="{F53B69A0-7CCD-4FF7-98DE-D675138251AC}" type="presParOf" srcId="{46EB6FD0-6F06-4831-BFE2-ACF12B216CEA}" destId="{764193C4-4965-433C-B525-E8A48DE88772}" srcOrd="8" destOrd="0" presId="urn:microsoft.com/office/officeart/2005/8/layout/radial6"/>
    <dgm:cxn modelId="{39AD4408-05BE-4563-B40B-3089E80DE8C2}" type="presParOf" srcId="{46EB6FD0-6F06-4831-BFE2-ACF12B216CEA}" destId="{734C59D6-64BD-4C38-9FEA-F0D74B787294}" srcOrd="9" destOrd="0" presId="urn:microsoft.com/office/officeart/2005/8/layout/radial6"/>
    <dgm:cxn modelId="{AE294E06-3AC5-4584-BD4D-346D6026EE3E}" type="presParOf" srcId="{46EB6FD0-6F06-4831-BFE2-ACF12B216CEA}" destId="{617E7888-782B-494B-B9F8-D158D0B69146}" srcOrd="10" destOrd="0" presId="urn:microsoft.com/office/officeart/2005/8/layout/radial6"/>
    <dgm:cxn modelId="{A64A105A-A903-4567-B342-4EB21E608104}" type="presParOf" srcId="{46EB6FD0-6F06-4831-BFE2-ACF12B216CEA}" destId="{78922FAC-45FF-4597-A244-34D0EAEF09E7}" srcOrd="11" destOrd="0" presId="urn:microsoft.com/office/officeart/2005/8/layout/radial6"/>
    <dgm:cxn modelId="{44764798-9382-419D-B90A-F0B89D9AF46A}" type="presParOf" srcId="{46EB6FD0-6F06-4831-BFE2-ACF12B216CEA}" destId="{9B75C02B-4021-4E70-A2E9-7A4BD842EECA}" srcOrd="12"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FE8945-9185-49E9-8635-9442DAA31430}"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38E2B9AE-81FD-44D4-8374-771A867E75FB}">
      <dgm:prSet/>
      <dgm:spPr/>
      <dgm:t>
        <a:bodyPr/>
        <a:lstStyle/>
        <a:p>
          <a:r>
            <a:rPr lang="en-US"/>
            <a:t>Assume</a:t>
          </a:r>
        </a:p>
      </dgm:t>
    </dgm:pt>
    <dgm:pt modelId="{3F6EC29D-84F2-4176-9CE9-321DFBDB8FE3}" type="parTrans" cxnId="{41FFFC51-CD7D-47EF-BDE4-ABEDFA7E026A}">
      <dgm:prSet/>
      <dgm:spPr/>
      <dgm:t>
        <a:bodyPr/>
        <a:lstStyle/>
        <a:p>
          <a:endParaRPr lang="en-US"/>
        </a:p>
      </dgm:t>
    </dgm:pt>
    <dgm:pt modelId="{FD1AAC30-DA86-412F-A32A-980803C9D0DB}" type="sibTrans" cxnId="{41FFFC51-CD7D-47EF-BDE4-ABEDFA7E026A}">
      <dgm:prSet/>
      <dgm:spPr/>
      <dgm:t>
        <a:bodyPr/>
        <a:lstStyle/>
        <a:p>
          <a:endParaRPr lang="en-US"/>
        </a:p>
      </dgm:t>
    </dgm:pt>
    <dgm:pt modelId="{DB058380-0FB2-4531-B7CC-563482D84169}">
      <dgm:prSet/>
      <dgm:spPr/>
      <dgm:t>
        <a:bodyPr/>
        <a:lstStyle/>
        <a:p>
          <a:r>
            <a:rPr lang="en-US" dirty="0"/>
            <a:t>Assume that the person using our services knows nothing even if they think that themselves.</a:t>
          </a:r>
        </a:p>
      </dgm:t>
    </dgm:pt>
    <dgm:pt modelId="{16B45473-B340-44B0-9C78-CA626E6DE801}" type="parTrans" cxnId="{2DADAB45-A66A-47E6-8B97-5CF662AFB0B9}">
      <dgm:prSet/>
      <dgm:spPr/>
      <dgm:t>
        <a:bodyPr/>
        <a:lstStyle/>
        <a:p>
          <a:endParaRPr lang="en-US"/>
        </a:p>
      </dgm:t>
    </dgm:pt>
    <dgm:pt modelId="{B705A1CE-8E51-4B62-9395-C591E6CF78E4}" type="sibTrans" cxnId="{2DADAB45-A66A-47E6-8B97-5CF662AFB0B9}">
      <dgm:prSet/>
      <dgm:spPr/>
      <dgm:t>
        <a:bodyPr/>
        <a:lstStyle/>
        <a:p>
          <a:endParaRPr lang="en-US"/>
        </a:p>
      </dgm:t>
    </dgm:pt>
    <dgm:pt modelId="{60D9CF4A-EDF4-4D04-8377-7BFBF0C748E2}">
      <dgm:prSet/>
      <dgm:spPr/>
      <dgm:t>
        <a:bodyPr/>
        <a:lstStyle/>
        <a:p>
          <a:r>
            <a:rPr lang="en-US"/>
            <a:t>Jump</a:t>
          </a:r>
        </a:p>
      </dgm:t>
    </dgm:pt>
    <dgm:pt modelId="{3425DD28-AB05-439F-BDAA-441CD3AD6218}" type="parTrans" cxnId="{9B6ED996-6818-4FC6-BAD7-ED4F9E6E7C6F}">
      <dgm:prSet/>
      <dgm:spPr/>
      <dgm:t>
        <a:bodyPr/>
        <a:lstStyle/>
        <a:p>
          <a:endParaRPr lang="en-US"/>
        </a:p>
      </dgm:t>
    </dgm:pt>
    <dgm:pt modelId="{294F266A-F55B-49A0-8AE6-33974DB44C0A}" type="sibTrans" cxnId="{9B6ED996-6818-4FC6-BAD7-ED4F9E6E7C6F}">
      <dgm:prSet/>
      <dgm:spPr/>
      <dgm:t>
        <a:bodyPr/>
        <a:lstStyle/>
        <a:p>
          <a:endParaRPr lang="en-US"/>
        </a:p>
      </dgm:t>
    </dgm:pt>
    <dgm:pt modelId="{5238A77D-8767-4925-873C-AACD4871A10D}">
      <dgm:prSet/>
      <dgm:spPr/>
      <dgm:t>
        <a:bodyPr/>
        <a:lstStyle/>
        <a:p>
          <a:r>
            <a:rPr lang="en-US" dirty="0"/>
            <a:t>Jump to conclusions </a:t>
          </a:r>
        </a:p>
      </dgm:t>
    </dgm:pt>
    <dgm:pt modelId="{82D19E6B-A212-4D61-83DC-B8A7739CA2E4}" type="parTrans" cxnId="{5AD323D2-CB3C-4C3F-B714-79FA2EA00342}">
      <dgm:prSet/>
      <dgm:spPr/>
      <dgm:t>
        <a:bodyPr/>
        <a:lstStyle/>
        <a:p>
          <a:endParaRPr lang="en-US"/>
        </a:p>
      </dgm:t>
    </dgm:pt>
    <dgm:pt modelId="{C1505C6D-EA4E-44FB-B43B-49C35C207851}" type="sibTrans" cxnId="{5AD323D2-CB3C-4C3F-B714-79FA2EA00342}">
      <dgm:prSet/>
      <dgm:spPr/>
      <dgm:t>
        <a:bodyPr/>
        <a:lstStyle/>
        <a:p>
          <a:endParaRPr lang="en-US"/>
        </a:p>
      </dgm:t>
    </dgm:pt>
    <dgm:pt modelId="{A083ED99-48C2-48AB-972E-602BCDE69230}">
      <dgm:prSet/>
      <dgm:spPr/>
      <dgm:t>
        <a:bodyPr/>
        <a:lstStyle/>
        <a:p>
          <a:r>
            <a:rPr lang="en-US"/>
            <a:t>Don’t make</a:t>
          </a:r>
        </a:p>
      </dgm:t>
    </dgm:pt>
    <dgm:pt modelId="{12E287D9-0A67-490B-BF13-7674B4D734A1}" type="parTrans" cxnId="{03C08AAB-4315-49C2-9C85-AA684DC86122}">
      <dgm:prSet/>
      <dgm:spPr/>
      <dgm:t>
        <a:bodyPr/>
        <a:lstStyle/>
        <a:p>
          <a:endParaRPr lang="en-US"/>
        </a:p>
      </dgm:t>
    </dgm:pt>
    <dgm:pt modelId="{26EFDBF2-E50C-4513-B5A9-CD34C0198B1C}" type="sibTrans" cxnId="{03C08AAB-4315-49C2-9C85-AA684DC86122}">
      <dgm:prSet/>
      <dgm:spPr/>
      <dgm:t>
        <a:bodyPr/>
        <a:lstStyle/>
        <a:p>
          <a:endParaRPr lang="en-US"/>
        </a:p>
      </dgm:t>
    </dgm:pt>
    <dgm:pt modelId="{A4D0E506-D3A8-46C9-8A88-126EC7604659}">
      <dgm:prSet/>
      <dgm:spPr/>
      <dgm:t>
        <a:bodyPr/>
        <a:lstStyle/>
        <a:p>
          <a:r>
            <a:rPr lang="en-US"/>
            <a:t>Don’t make promises that you cannot keep – always be honest and if you don’t have the answer say so.  </a:t>
          </a:r>
        </a:p>
      </dgm:t>
    </dgm:pt>
    <dgm:pt modelId="{2D26FFC3-04E9-4377-AE68-CEE24E3C4113}" type="parTrans" cxnId="{38C48DF6-4CD8-46D9-8F3D-AA0A0EB00DBE}">
      <dgm:prSet/>
      <dgm:spPr/>
      <dgm:t>
        <a:bodyPr/>
        <a:lstStyle/>
        <a:p>
          <a:endParaRPr lang="en-US"/>
        </a:p>
      </dgm:t>
    </dgm:pt>
    <dgm:pt modelId="{38BC9E13-3E1B-4A71-9CE1-47F108092FAA}" type="sibTrans" cxnId="{38C48DF6-4CD8-46D9-8F3D-AA0A0EB00DBE}">
      <dgm:prSet/>
      <dgm:spPr/>
      <dgm:t>
        <a:bodyPr/>
        <a:lstStyle/>
        <a:p>
          <a:endParaRPr lang="en-US"/>
        </a:p>
      </dgm:t>
    </dgm:pt>
    <dgm:pt modelId="{AF630DB1-E64B-4B4C-889A-01E74223E7A6}">
      <dgm:prSet/>
      <dgm:spPr/>
      <dgm:t>
        <a:bodyPr/>
        <a:lstStyle/>
        <a:p>
          <a:r>
            <a:rPr lang="en-US"/>
            <a:t>Resist</a:t>
          </a:r>
        </a:p>
      </dgm:t>
    </dgm:pt>
    <dgm:pt modelId="{E63B1903-7FD5-49F8-A5B8-9F928BDFB611}" type="parTrans" cxnId="{5B7C634D-C164-495A-B754-12ACB022D198}">
      <dgm:prSet/>
      <dgm:spPr/>
      <dgm:t>
        <a:bodyPr/>
        <a:lstStyle/>
        <a:p>
          <a:endParaRPr lang="en-US"/>
        </a:p>
      </dgm:t>
    </dgm:pt>
    <dgm:pt modelId="{58620626-39E5-47A9-8760-EBCD8D743143}" type="sibTrans" cxnId="{5B7C634D-C164-495A-B754-12ACB022D198}">
      <dgm:prSet/>
      <dgm:spPr/>
      <dgm:t>
        <a:bodyPr/>
        <a:lstStyle/>
        <a:p>
          <a:endParaRPr lang="en-US"/>
        </a:p>
      </dgm:t>
    </dgm:pt>
    <dgm:pt modelId="{41530BED-7364-4778-98CE-2D76C6976406}">
      <dgm:prSet/>
      <dgm:spPr/>
      <dgm:t>
        <a:bodyPr/>
        <a:lstStyle/>
        <a:p>
          <a:r>
            <a:rPr lang="en-US" dirty="0"/>
            <a:t>Resist trying to push someone into doing something they aren’t ready to do  – sometimes you must accept that their life is just that </a:t>
          </a:r>
        </a:p>
      </dgm:t>
    </dgm:pt>
    <dgm:pt modelId="{CBBE830A-F0D8-4F22-A76D-45FC174D9AC6}" type="parTrans" cxnId="{ED59D865-2E73-498C-9D75-480AAE7FB1EF}">
      <dgm:prSet/>
      <dgm:spPr/>
      <dgm:t>
        <a:bodyPr/>
        <a:lstStyle/>
        <a:p>
          <a:endParaRPr lang="en-US"/>
        </a:p>
      </dgm:t>
    </dgm:pt>
    <dgm:pt modelId="{2007526A-5B47-42C0-8935-EFCC5DD84AB5}" type="sibTrans" cxnId="{ED59D865-2E73-498C-9D75-480AAE7FB1EF}">
      <dgm:prSet/>
      <dgm:spPr/>
      <dgm:t>
        <a:bodyPr/>
        <a:lstStyle/>
        <a:p>
          <a:endParaRPr lang="en-US"/>
        </a:p>
      </dgm:t>
    </dgm:pt>
    <dgm:pt modelId="{25D4E4E5-2569-4BAF-A007-66D59363B78F}" type="pres">
      <dgm:prSet presAssocID="{61FE8945-9185-49E9-8635-9442DAA31430}" presName="Name0" presStyleCnt="0">
        <dgm:presLayoutVars>
          <dgm:dir/>
          <dgm:animLvl val="lvl"/>
          <dgm:resizeHandles val="exact"/>
        </dgm:presLayoutVars>
      </dgm:prSet>
      <dgm:spPr/>
    </dgm:pt>
    <dgm:pt modelId="{A6484E63-68E4-4619-B256-A771F4C50574}" type="pres">
      <dgm:prSet presAssocID="{38E2B9AE-81FD-44D4-8374-771A867E75FB}" presName="linNode" presStyleCnt="0"/>
      <dgm:spPr/>
    </dgm:pt>
    <dgm:pt modelId="{DF22D900-7078-4ABA-8EB7-18471D76BC8F}" type="pres">
      <dgm:prSet presAssocID="{38E2B9AE-81FD-44D4-8374-771A867E75FB}" presName="parentText" presStyleLbl="alignNode1" presStyleIdx="0" presStyleCnt="4">
        <dgm:presLayoutVars>
          <dgm:chMax val="1"/>
          <dgm:bulletEnabled/>
        </dgm:presLayoutVars>
      </dgm:prSet>
      <dgm:spPr/>
    </dgm:pt>
    <dgm:pt modelId="{39B65E4E-1768-476E-9AEA-BD74DB868331}" type="pres">
      <dgm:prSet presAssocID="{38E2B9AE-81FD-44D4-8374-771A867E75FB}" presName="descendantText" presStyleLbl="alignAccFollowNode1" presStyleIdx="0" presStyleCnt="4">
        <dgm:presLayoutVars>
          <dgm:bulletEnabled/>
        </dgm:presLayoutVars>
      </dgm:prSet>
      <dgm:spPr/>
    </dgm:pt>
    <dgm:pt modelId="{70F1FD79-7796-4BBF-81E1-B75BA1AD4F0F}" type="pres">
      <dgm:prSet presAssocID="{FD1AAC30-DA86-412F-A32A-980803C9D0DB}" presName="sp" presStyleCnt="0"/>
      <dgm:spPr/>
    </dgm:pt>
    <dgm:pt modelId="{75383A1B-AD17-4640-A6AB-0A2892E88DDB}" type="pres">
      <dgm:prSet presAssocID="{60D9CF4A-EDF4-4D04-8377-7BFBF0C748E2}" presName="linNode" presStyleCnt="0"/>
      <dgm:spPr/>
    </dgm:pt>
    <dgm:pt modelId="{DAA97BDB-50DF-43F2-9516-74C5A6918EC7}" type="pres">
      <dgm:prSet presAssocID="{60D9CF4A-EDF4-4D04-8377-7BFBF0C748E2}" presName="parentText" presStyleLbl="alignNode1" presStyleIdx="1" presStyleCnt="4">
        <dgm:presLayoutVars>
          <dgm:chMax val="1"/>
          <dgm:bulletEnabled/>
        </dgm:presLayoutVars>
      </dgm:prSet>
      <dgm:spPr/>
    </dgm:pt>
    <dgm:pt modelId="{286122B6-F115-42D7-A1AB-844F4D9FA8E1}" type="pres">
      <dgm:prSet presAssocID="{60D9CF4A-EDF4-4D04-8377-7BFBF0C748E2}" presName="descendantText" presStyleLbl="alignAccFollowNode1" presStyleIdx="1" presStyleCnt="4">
        <dgm:presLayoutVars>
          <dgm:bulletEnabled/>
        </dgm:presLayoutVars>
      </dgm:prSet>
      <dgm:spPr/>
    </dgm:pt>
    <dgm:pt modelId="{83BC2301-694E-492C-81DA-2CBC62FA9FED}" type="pres">
      <dgm:prSet presAssocID="{294F266A-F55B-49A0-8AE6-33974DB44C0A}" presName="sp" presStyleCnt="0"/>
      <dgm:spPr/>
    </dgm:pt>
    <dgm:pt modelId="{21B874EF-1EA2-4816-B48A-6CADBA7F96F4}" type="pres">
      <dgm:prSet presAssocID="{A083ED99-48C2-48AB-972E-602BCDE69230}" presName="linNode" presStyleCnt="0"/>
      <dgm:spPr/>
    </dgm:pt>
    <dgm:pt modelId="{1C6C7191-1523-48BF-8458-042E0C47B6CF}" type="pres">
      <dgm:prSet presAssocID="{A083ED99-48C2-48AB-972E-602BCDE69230}" presName="parentText" presStyleLbl="alignNode1" presStyleIdx="2" presStyleCnt="4">
        <dgm:presLayoutVars>
          <dgm:chMax val="1"/>
          <dgm:bulletEnabled/>
        </dgm:presLayoutVars>
      </dgm:prSet>
      <dgm:spPr/>
    </dgm:pt>
    <dgm:pt modelId="{BFB8EBC5-156E-4EB5-AAF5-5EC49397A18C}" type="pres">
      <dgm:prSet presAssocID="{A083ED99-48C2-48AB-972E-602BCDE69230}" presName="descendantText" presStyleLbl="alignAccFollowNode1" presStyleIdx="2" presStyleCnt="4">
        <dgm:presLayoutVars>
          <dgm:bulletEnabled/>
        </dgm:presLayoutVars>
      </dgm:prSet>
      <dgm:spPr/>
    </dgm:pt>
    <dgm:pt modelId="{FC3458E5-8339-4455-8362-CC7BFA2CE5F4}" type="pres">
      <dgm:prSet presAssocID="{26EFDBF2-E50C-4513-B5A9-CD34C0198B1C}" presName="sp" presStyleCnt="0"/>
      <dgm:spPr/>
    </dgm:pt>
    <dgm:pt modelId="{DB2943F8-48E1-4E08-90DC-F65F3ED446F1}" type="pres">
      <dgm:prSet presAssocID="{AF630DB1-E64B-4B4C-889A-01E74223E7A6}" presName="linNode" presStyleCnt="0"/>
      <dgm:spPr/>
    </dgm:pt>
    <dgm:pt modelId="{310B984F-2673-4E40-BDE7-08FEBF8893FF}" type="pres">
      <dgm:prSet presAssocID="{AF630DB1-E64B-4B4C-889A-01E74223E7A6}" presName="parentText" presStyleLbl="alignNode1" presStyleIdx="3" presStyleCnt="4">
        <dgm:presLayoutVars>
          <dgm:chMax val="1"/>
          <dgm:bulletEnabled/>
        </dgm:presLayoutVars>
      </dgm:prSet>
      <dgm:spPr/>
    </dgm:pt>
    <dgm:pt modelId="{D86D4E44-F049-434D-BD5E-546A8FA23FB6}" type="pres">
      <dgm:prSet presAssocID="{AF630DB1-E64B-4B4C-889A-01E74223E7A6}" presName="descendantText" presStyleLbl="alignAccFollowNode1" presStyleIdx="3" presStyleCnt="4">
        <dgm:presLayoutVars>
          <dgm:bulletEnabled/>
        </dgm:presLayoutVars>
      </dgm:prSet>
      <dgm:spPr/>
    </dgm:pt>
  </dgm:ptLst>
  <dgm:cxnLst>
    <dgm:cxn modelId="{59CA6905-54D3-4E83-A0F7-12A4FBBE68D8}" type="presOf" srcId="{5238A77D-8767-4925-873C-AACD4871A10D}" destId="{286122B6-F115-42D7-A1AB-844F4D9FA8E1}" srcOrd="0" destOrd="0" presId="urn:microsoft.com/office/officeart/2016/7/layout/VerticalSolidActionList"/>
    <dgm:cxn modelId="{DDFF1209-AB3B-424E-B658-64749C8072A3}" type="presOf" srcId="{DB058380-0FB2-4531-B7CC-563482D84169}" destId="{39B65E4E-1768-476E-9AEA-BD74DB868331}" srcOrd="0" destOrd="0" presId="urn:microsoft.com/office/officeart/2016/7/layout/VerticalSolidActionList"/>
    <dgm:cxn modelId="{C3E7C612-3E8D-4363-95D5-2C95E922480A}" type="presOf" srcId="{38E2B9AE-81FD-44D4-8374-771A867E75FB}" destId="{DF22D900-7078-4ABA-8EB7-18471D76BC8F}" srcOrd="0" destOrd="0" presId="urn:microsoft.com/office/officeart/2016/7/layout/VerticalSolidActionList"/>
    <dgm:cxn modelId="{2DADAB45-A66A-47E6-8B97-5CF662AFB0B9}" srcId="{38E2B9AE-81FD-44D4-8374-771A867E75FB}" destId="{DB058380-0FB2-4531-B7CC-563482D84169}" srcOrd="0" destOrd="0" parTransId="{16B45473-B340-44B0-9C78-CA626E6DE801}" sibTransId="{B705A1CE-8E51-4B62-9395-C591E6CF78E4}"/>
    <dgm:cxn modelId="{ED59D865-2E73-498C-9D75-480AAE7FB1EF}" srcId="{AF630DB1-E64B-4B4C-889A-01E74223E7A6}" destId="{41530BED-7364-4778-98CE-2D76C6976406}" srcOrd="0" destOrd="0" parTransId="{CBBE830A-F0D8-4F22-A76D-45FC174D9AC6}" sibTransId="{2007526A-5B47-42C0-8935-EFCC5DD84AB5}"/>
    <dgm:cxn modelId="{5B7C634D-C164-495A-B754-12ACB022D198}" srcId="{61FE8945-9185-49E9-8635-9442DAA31430}" destId="{AF630DB1-E64B-4B4C-889A-01E74223E7A6}" srcOrd="3" destOrd="0" parTransId="{E63B1903-7FD5-49F8-A5B8-9F928BDFB611}" sibTransId="{58620626-39E5-47A9-8760-EBCD8D743143}"/>
    <dgm:cxn modelId="{41FFFC51-CD7D-47EF-BDE4-ABEDFA7E026A}" srcId="{61FE8945-9185-49E9-8635-9442DAA31430}" destId="{38E2B9AE-81FD-44D4-8374-771A867E75FB}" srcOrd="0" destOrd="0" parTransId="{3F6EC29D-84F2-4176-9CE9-321DFBDB8FE3}" sibTransId="{FD1AAC30-DA86-412F-A32A-980803C9D0DB}"/>
    <dgm:cxn modelId="{68D91F77-0E20-4109-B425-231CC2D9FA96}" type="presOf" srcId="{A4D0E506-D3A8-46C9-8A88-126EC7604659}" destId="{BFB8EBC5-156E-4EB5-AAF5-5EC49397A18C}" srcOrd="0" destOrd="0" presId="urn:microsoft.com/office/officeart/2016/7/layout/VerticalSolidActionList"/>
    <dgm:cxn modelId="{9B6ED996-6818-4FC6-BAD7-ED4F9E6E7C6F}" srcId="{61FE8945-9185-49E9-8635-9442DAA31430}" destId="{60D9CF4A-EDF4-4D04-8377-7BFBF0C748E2}" srcOrd="1" destOrd="0" parTransId="{3425DD28-AB05-439F-BDAA-441CD3AD6218}" sibTransId="{294F266A-F55B-49A0-8AE6-33974DB44C0A}"/>
    <dgm:cxn modelId="{57028CAA-70CF-477C-952E-F227ECC6E47F}" type="presOf" srcId="{41530BED-7364-4778-98CE-2D76C6976406}" destId="{D86D4E44-F049-434D-BD5E-546A8FA23FB6}" srcOrd="0" destOrd="0" presId="urn:microsoft.com/office/officeart/2016/7/layout/VerticalSolidActionList"/>
    <dgm:cxn modelId="{03C08AAB-4315-49C2-9C85-AA684DC86122}" srcId="{61FE8945-9185-49E9-8635-9442DAA31430}" destId="{A083ED99-48C2-48AB-972E-602BCDE69230}" srcOrd="2" destOrd="0" parTransId="{12E287D9-0A67-490B-BF13-7674B4D734A1}" sibTransId="{26EFDBF2-E50C-4513-B5A9-CD34C0198B1C}"/>
    <dgm:cxn modelId="{E043E8AC-608F-4D03-AB3C-9166AFC2E494}" type="presOf" srcId="{A083ED99-48C2-48AB-972E-602BCDE69230}" destId="{1C6C7191-1523-48BF-8458-042E0C47B6CF}" srcOrd="0" destOrd="0" presId="urn:microsoft.com/office/officeart/2016/7/layout/VerticalSolidActionList"/>
    <dgm:cxn modelId="{F2B19DD1-AD47-4F7F-9E4C-0E82FEA85304}" type="presOf" srcId="{61FE8945-9185-49E9-8635-9442DAA31430}" destId="{25D4E4E5-2569-4BAF-A007-66D59363B78F}" srcOrd="0" destOrd="0" presId="urn:microsoft.com/office/officeart/2016/7/layout/VerticalSolidActionList"/>
    <dgm:cxn modelId="{5AD323D2-CB3C-4C3F-B714-79FA2EA00342}" srcId="{60D9CF4A-EDF4-4D04-8377-7BFBF0C748E2}" destId="{5238A77D-8767-4925-873C-AACD4871A10D}" srcOrd="0" destOrd="0" parTransId="{82D19E6B-A212-4D61-83DC-B8A7739CA2E4}" sibTransId="{C1505C6D-EA4E-44FB-B43B-49C35C207851}"/>
    <dgm:cxn modelId="{02BE28E4-E51B-4A42-9A97-33C03A18DBF1}" type="presOf" srcId="{AF630DB1-E64B-4B4C-889A-01E74223E7A6}" destId="{310B984F-2673-4E40-BDE7-08FEBF8893FF}" srcOrd="0" destOrd="0" presId="urn:microsoft.com/office/officeart/2016/7/layout/VerticalSolidActionList"/>
    <dgm:cxn modelId="{E7C8D1F4-AAD2-4899-94FE-34B9ECC1F0DE}" type="presOf" srcId="{60D9CF4A-EDF4-4D04-8377-7BFBF0C748E2}" destId="{DAA97BDB-50DF-43F2-9516-74C5A6918EC7}" srcOrd="0" destOrd="0" presId="urn:microsoft.com/office/officeart/2016/7/layout/VerticalSolidActionList"/>
    <dgm:cxn modelId="{38C48DF6-4CD8-46D9-8F3D-AA0A0EB00DBE}" srcId="{A083ED99-48C2-48AB-972E-602BCDE69230}" destId="{A4D0E506-D3A8-46C9-8A88-126EC7604659}" srcOrd="0" destOrd="0" parTransId="{2D26FFC3-04E9-4377-AE68-CEE24E3C4113}" sibTransId="{38BC9E13-3E1B-4A71-9CE1-47F108092FAA}"/>
    <dgm:cxn modelId="{C394366E-59C3-4EC4-A39D-F82AB3795954}" type="presParOf" srcId="{25D4E4E5-2569-4BAF-A007-66D59363B78F}" destId="{A6484E63-68E4-4619-B256-A771F4C50574}" srcOrd="0" destOrd="0" presId="urn:microsoft.com/office/officeart/2016/7/layout/VerticalSolidActionList"/>
    <dgm:cxn modelId="{47C2454A-7FC4-435A-98AB-CB5F52A01195}" type="presParOf" srcId="{A6484E63-68E4-4619-B256-A771F4C50574}" destId="{DF22D900-7078-4ABA-8EB7-18471D76BC8F}" srcOrd="0" destOrd="0" presId="urn:microsoft.com/office/officeart/2016/7/layout/VerticalSolidActionList"/>
    <dgm:cxn modelId="{F5E8A86A-6660-4301-921E-29C0352C91F8}" type="presParOf" srcId="{A6484E63-68E4-4619-B256-A771F4C50574}" destId="{39B65E4E-1768-476E-9AEA-BD74DB868331}" srcOrd="1" destOrd="0" presId="urn:microsoft.com/office/officeart/2016/7/layout/VerticalSolidActionList"/>
    <dgm:cxn modelId="{B4C01E2C-39D4-4E51-A711-2BA49F948D28}" type="presParOf" srcId="{25D4E4E5-2569-4BAF-A007-66D59363B78F}" destId="{70F1FD79-7796-4BBF-81E1-B75BA1AD4F0F}" srcOrd="1" destOrd="0" presId="urn:microsoft.com/office/officeart/2016/7/layout/VerticalSolidActionList"/>
    <dgm:cxn modelId="{4640BBAB-E543-4AB9-8DC1-AC3936C75B9F}" type="presParOf" srcId="{25D4E4E5-2569-4BAF-A007-66D59363B78F}" destId="{75383A1B-AD17-4640-A6AB-0A2892E88DDB}" srcOrd="2" destOrd="0" presId="urn:microsoft.com/office/officeart/2016/7/layout/VerticalSolidActionList"/>
    <dgm:cxn modelId="{FAD4BF1D-239B-4634-9363-0B25C07FDA57}" type="presParOf" srcId="{75383A1B-AD17-4640-A6AB-0A2892E88DDB}" destId="{DAA97BDB-50DF-43F2-9516-74C5A6918EC7}" srcOrd="0" destOrd="0" presId="urn:microsoft.com/office/officeart/2016/7/layout/VerticalSolidActionList"/>
    <dgm:cxn modelId="{54CCC9DF-3263-4D9F-8D7B-0A7446008880}" type="presParOf" srcId="{75383A1B-AD17-4640-A6AB-0A2892E88DDB}" destId="{286122B6-F115-42D7-A1AB-844F4D9FA8E1}" srcOrd="1" destOrd="0" presId="urn:microsoft.com/office/officeart/2016/7/layout/VerticalSolidActionList"/>
    <dgm:cxn modelId="{4F9E291B-5F0E-4AC5-9F06-A47AD8C1B3D8}" type="presParOf" srcId="{25D4E4E5-2569-4BAF-A007-66D59363B78F}" destId="{83BC2301-694E-492C-81DA-2CBC62FA9FED}" srcOrd="3" destOrd="0" presId="urn:microsoft.com/office/officeart/2016/7/layout/VerticalSolidActionList"/>
    <dgm:cxn modelId="{7625AADC-963B-4819-9B2D-BBE62739E258}" type="presParOf" srcId="{25D4E4E5-2569-4BAF-A007-66D59363B78F}" destId="{21B874EF-1EA2-4816-B48A-6CADBA7F96F4}" srcOrd="4" destOrd="0" presId="urn:microsoft.com/office/officeart/2016/7/layout/VerticalSolidActionList"/>
    <dgm:cxn modelId="{A7BD73B4-358E-486D-A814-1BE215893EAE}" type="presParOf" srcId="{21B874EF-1EA2-4816-B48A-6CADBA7F96F4}" destId="{1C6C7191-1523-48BF-8458-042E0C47B6CF}" srcOrd="0" destOrd="0" presId="urn:microsoft.com/office/officeart/2016/7/layout/VerticalSolidActionList"/>
    <dgm:cxn modelId="{50A0BD1C-FDD4-4A42-A730-D47A07997A5F}" type="presParOf" srcId="{21B874EF-1EA2-4816-B48A-6CADBA7F96F4}" destId="{BFB8EBC5-156E-4EB5-AAF5-5EC49397A18C}" srcOrd="1" destOrd="0" presId="urn:microsoft.com/office/officeart/2016/7/layout/VerticalSolidActionList"/>
    <dgm:cxn modelId="{C9A8801A-58B7-474F-9436-DDF703B22980}" type="presParOf" srcId="{25D4E4E5-2569-4BAF-A007-66D59363B78F}" destId="{FC3458E5-8339-4455-8362-CC7BFA2CE5F4}" srcOrd="5" destOrd="0" presId="urn:microsoft.com/office/officeart/2016/7/layout/VerticalSolidActionList"/>
    <dgm:cxn modelId="{3C182433-BC40-445F-B8D9-C57F8B43521A}" type="presParOf" srcId="{25D4E4E5-2569-4BAF-A007-66D59363B78F}" destId="{DB2943F8-48E1-4E08-90DC-F65F3ED446F1}" srcOrd="6" destOrd="0" presId="urn:microsoft.com/office/officeart/2016/7/layout/VerticalSolidActionList"/>
    <dgm:cxn modelId="{9ACAA959-BABA-4CB2-B95A-5ABAD233BAB1}" type="presParOf" srcId="{DB2943F8-48E1-4E08-90DC-F65F3ED446F1}" destId="{310B984F-2673-4E40-BDE7-08FEBF8893FF}" srcOrd="0" destOrd="0" presId="urn:microsoft.com/office/officeart/2016/7/layout/VerticalSolidActionList"/>
    <dgm:cxn modelId="{649552F5-B1AF-43C6-ACB8-7818712B7BBF}" type="presParOf" srcId="{DB2943F8-48E1-4E08-90DC-F65F3ED446F1}" destId="{D86D4E44-F049-434D-BD5E-546A8FA23FB6}" srcOrd="1" destOrd="0" presId="urn:microsoft.com/office/officeart/2016/7/layout/VerticalSolidAc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8F7C64-B377-42D8-B523-183C865C58E7}"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7D79BD0-7A69-4FD3-B076-E53CC9B9251F}">
      <dgm:prSet custT="1"/>
      <dgm:spPr/>
      <dgm:t>
        <a:bodyPr/>
        <a:lstStyle/>
        <a:p>
          <a:pPr>
            <a:lnSpc>
              <a:spcPct val="100000"/>
            </a:lnSpc>
          </a:pPr>
          <a:r>
            <a:rPr lang="en-GB" sz="1800" dirty="0"/>
            <a:t>An understanding of a strengths-based approach and how it can be used in any intervention, in any setting, with any person including carers &amp; family, and by any health or social care member of staff. </a:t>
          </a:r>
          <a:endParaRPr lang="en-US" sz="1800" dirty="0"/>
        </a:p>
      </dgm:t>
    </dgm:pt>
    <dgm:pt modelId="{81CDE236-2A98-409F-92EB-F6DD52C690A1}" type="parTrans" cxnId="{00BDB05B-5768-4129-AB95-9A726DD94DE9}">
      <dgm:prSet/>
      <dgm:spPr/>
      <dgm:t>
        <a:bodyPr/>
        <a:lstStyle/>
        <a:p>
          <a:endParaRPr lang="en-US"/>
        </a:p>
      </dgm:t>
    </dgm:pt>
    <dgm:pt modelId="{446BFC9E-1A51-4C51-A211-B0E6257E7C1D}" type="sibTrans" cxnId="{00BDB05B-5768-4129-AB95-9A726DD94DE9}">
      <dgm:prSet/>
      <dgm:spPr/>
      <dgm:t>
        <a:bodyPr/>
        <a:lstStyle/>
        <a:p>
          <a:pPr>
            <a:lnSpc>
              <a:spcPct val="100000"/>
            </a:lnSpc>
          </a:pPr>
          <a:endParaRPr lang="en-US"/>
        </a:p>
      </dgm:t>
    </dgm:pt>
    <dgm:pt modelId="{FBA840A8-3585-42AB-AFE4-90F0BE085146}">
      <dgm:prSet custT="1"/>
      <dgm:spPr/>
      <dgm:t>
        <a:bodyPr/>
        <a:lstStyle/>
        <a:p>
          <a:pPr>
            <a:lnSpc>
              <a:spcPct val="100000"/>
            </a:lnSpc>
          </a:pPr>
          <a:r>
            <a:rPr lang="en-GB" sz="2000" dirty="0"/>
            <a:t>An understanding of how people can be best supported, and their wellbeing promoted should be encouraged</a:t>
          </a:r>
          <a:endParaRPr lang="en-US" sz="2000" dirty="0"/>
        </a:p>
      </dgm:t>
    </dgm:pt>
    <dgm:pt modelId="{72BB6B48-7F2F-4D99-A35B-B10006F15FCC}" type="parTrans" cxnId="{CEBC6F38-52AA-4464-ABA9-B4097AD8D7D1}">
      <dgm:prSet/>
      <dgm:spPr/>
      <dgm:t>
        <a:bodyPr/>
        <a:lstStyle/>
        <a:p>
          <a:endParaRPr lang="en-US"/>
        </a:p>
      </dgm:t>
    </dgm:pt>
    <dgm:pt modelId="{1E606F72-9CCB-4453-8532-11695D5AD0D6}" type="sibTrans" cxnId="{CEBC6F38-52AA-4464-ABA9-B4097AD8D7D1}">
      <dgm:prSet/>
      <dgm:spPr/>
      <dgm:t>
        <a:bodyPr/>
        <a:lstStyle/>
        <a:p>
          <a:pPr>
            <a:lnSpc>
              <a:spcPct val="100000"/>
            </a:lnSpc>
          </a:pPr>
          <a:endParaRPr lang="en-US"/>
        </a:p>
      </dgm:t>
    </dgm:pt>
    <dgm:pt modelId="{B9DF985E-92DC-4645-A546-F73B8B69AA12}">
      <dgm:prSet custT="1"/>
      <dgm:spPr/>
      <dgm:t>
        <a:bodyPr/>
        <a:lstStyle/>
        <a:p>
          <a:pPr>
            <a:lnSpc>
              <a:spcPct val="100000"/>
            </a:lnSpc>
          </a:pPr>
          <a:r>
            <a:rPr lang="en-GB" sz="2400" dirty="0"/>
            <a:t>Listening to the persons story through a strengths-based lens </a:t>
          </a:r>
          <a:endParaRPr lang="en-US" sz="2400" dirty="0"/>
        </a:p>
      </dgm:t>
    </dgm:pt>
    <dgm:pt modelId="{F6E71BE0-760D-484E-BA85-C8983181C1A2}" type="parTrans" cxnId="{052B7273-92F0-471B-8923-B01D19E6B93F}">
      <dgm:prSet/>
      <dgm:spPr/>
      <dgm:t>
        <a:bodyPr/>
        <a:lstStyle/>
        <a:p>
          <a:endParaRPr lang="en-US"/>
        </a:p>
      </dgm:t>
    </dgm:pt>
    <dgm:pt modelId="{09D2EBD5-790D-4011-BBC0-5217B65049D7}" type="sibTrans" cxnId="{052B7273-92F0-471B-8923-B01D19E6B93F}">
      <dgm:prSet/>
      <dgm:spPr/>
      <dgm:t>
        <a:bodyPr/>
        <a:lstStyle/>
        <a:p>
          <a:pPr>
            <a:lnSpc>
              <a:spcPct val="100000"/>
            </a:lnSpc>
          </a:pPr>
          <a:endParaRPr lang="en-US"/>
        </a:p>
      </dgm:t>
    </dgm:pt>
    <dgm:pt modelId="{D7D2DC70-D60E-4863-A891-2886569EDE84}">
      <dgm:prSet/>
      <dgm:spPr/>
      <dgm:t>
        <a:bodyPr/>
        <a:lstStyle/>
        <a:p>
          <a:pPr>
            <a:lnSpc>
              <a:spcPct val="100000"/>
            </a:lnSpc>
          </a:pPr>
          <a:r>
            <a:rPr lang="en-GB" dirty="0"/>
            <a:t>Using questions to embed strengths</a:t>
          </a:r>
          <a:endParaRPr lang="en-US" dirty="0"/>
        </a:p>
      </dgm:t>
    </dgm:pt>
    <dgm:pt modelId="{11856CC0-EA96-483A-921E-A06664C7414B}" type="parTrans" cxnId="{C3D20FDA-1D6E-4AD3-9F54-887AF2814689}">
      <dgm:prSet/>
      <dgm:spPr/>
      <dgm:t>
        <a:bodyPr/>
        <a:lstStyle/>
        <a:p>
          <a:endParaRPr lang="en-US"/>
        </a:p>
      </dgm:t>
    </dgm:pt>
    <dgm:pt modelId="{E82D5507-02AA-4E1C-8561-5490583A3CE8}" type="sibTrans" cxnId="{C3D20FDA-1D6E-4AD3-9F54-887AF2814689}">
      <dgm:prSet/>
      <dgm:spPr/>
      <dgm:t>
        <a:bodyPr/>
        <a:lstStyle/>
        <a:p>
          <a:endParaRPr lang="en-US"/>
        </a:p>
      </dgm:t>
    </dgm:pt>
    <dgm:pt modelId="{A30A0BB0-8CC8-4899-8E5C-ECABBB42FC8B}" type="pres">
      <dgm:prSet presAssocID="{F38F7C64-B377-42D8-B523-183C865C58E7}" presName="root" presStyleCnt="0">
        <dgm:presLayoutVars>
          <dgm:dir/>
          <dgm:resizeHandles val="exact"/>
        </dgm:presLayoutVars>
      </dgm:prSet>
      <dgm:spPr/>
    </dgm:pt>
    <dgm:pt modelId="{BAA0B932-297B-4132-B5D3-BF8C09DF90F0}" type="pres">
      <dgm:prSet presAssocID="{F38F7C64-B377-42D8-B523-183C865C58E7}" presName="container" presStyleCnt="0">
        <dgm:presLayoutVars>
          <dgm:dir/>
          <dgm:resizeHandles val="exact"/>
        </dgm:presLayoutVars>
      </dgm:prSet>
      <dgm:spPr/>
    </dgm:pt>
    <dgm:pt modelId="{2D4ACC17-493D-493B-8850-414449FC7797}" type="pres">
      <dgm:prSet presAssocID="{A7D79BD0-7A69-4FD3-B076-E53CC9B9251F}" presName="compNode" presStyleCnt="0"/>
      <dgm:spPr/>
    </dgm:pt>
    <dgm:pt modelId="{D9572439-635E-499D-9945-6703786A2980}" type="pres">
      <dgm:prSet presAssocID="{A7D79BD0-7A69-4FD3-B076-E53CC9B9251F}" presName="iconBgRect" presStyleLbl="bgShp" presStyleIdx="0" presStyleCnt="4"/>
      <dgm:spPr/>
    </dgm:pt>
    <dgm:pt modelId="{82652937-9C40-4CA2-8122-50685328DA99}" type="pres">
      <dgm:prSet presAssocID="{A7D79BD0-7A69-4FD3-B076-E53CC9B9251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 Bulb and Gear"/>
        </a:ext>
      </dgm:extLst>
    </dgm:pt>
    <dgm:pt modelId="{6859218A-8734-4C15-AAB5-28851E05ABA4}" type="pres">
      <dgm:prSet presAssocID="{A7D79BD0-7A69-4FD3-B076-E53CC9B9251F}" presName="spaceRect" presStyleCnt="0"/>
      <dgm:spPr/>
    </dgm:pt>
    <dgm:pt modelId="{B3AD191A-BB76-45E9-97CD-4A2F502A3A81}" type="pres">
      <dgm:prSet presAssocID="{A7D79BD0-7A69-4FD3-B076-E53CC9B9251F}" presName="textRect" presStyleLbl="revTx" presStyleIdx="0" presStyleCnt="4">
        <dgm:presLayoutVars>
          <dgm:chMax val="1"/>
          <dgm:chPref val="1"/>
        </dgm:presLayoutVars>
      </dgm:prSet>
      <dgm:spPr/>
    </dgm:pt>
    <dgm:pt modelId="{3760E3C1-90E2-41A6-B0BD-CC4C11E0133A}" type="pres">
      <dgm:prSet presAssocID="{446BFC9E-1A51-4C51-A211-B0E6257E7C1D}" presName="sibTrans" presStyleLbl="sibTrans2D1" presStyleIdx="0" presStyleCnt="0"/>
      <dgm:spPr/>
    </dgm:pt>
    <dgm:pt modelId="{FF38211F-781C-4D16-BE4C-4F0BAB6965DB}" type="pres">
      <dgm:prSet presAssocID="{FBA840A8-3585-42AB-AFE4-90F0BE085146}" presName="compNode" presStyleCnt="0"/>
      <dgm:spPr/>
    </dgm:pt>
    <dgm:pt modelId="{F47C99BA-6511-4795-B418-82E2B8671E6D}" type="pres">
      <dgm:prSet presAssocID="{FBA840A8-3585-42AB-AFE4-90F0BE085146}" presName="iconBgRect" presStyleLbl="bgShp" presStyleIdx="1" presStyleCnt="4"/>
      <dgm:spPr/>
    </dgm:pt>
    <dgm:pt modelId="{34358507-3B0E-4CD0-BDD1-8F1254DCEB87}" type="pres">
      <dgm:prSet presAssocID="{FBA840A8-3585-42AB-AFE4-90F0BE08514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nnections"/>
        </a:ext>
      </dgm:extLst>
    </dgm:pt>
    <dgm:pt modelId="{B5F8F826-E71A-41F7-914B-D6B238F90A0F}" type="pres">
      <dgm:prSet presAssocID="{FBA840A8-3585-42AB-AFE4-90F0BE085146}" presName="spaceRect" presStyleCnt="0"/>
      <dgm:spPr/>
    </dgm:pt>
    <dgm:pt modelId="{BC0D5775-F671-4FBB-B4CC-71387114BDD7}" type="pres">
      <dgm:prSet presAssocID="{FBA840A8-3585-42AB-AFE4-90F0BE085146}" presName="textRect" presStyleLbl="revTx" presStyleIdx="1" presStyleCnt="4">
        <dgm:presLayoutVars>
          <dgm:chMax val="1"/>
          <dgm:chPref val="1"/>
        </dgm:presLayoutVars>
      </dgm:prSet>
      <dgm:spPr/>
    </dgm:pt>
    <dgm:pt modelId="{2416BE08-9638-4DBF-8648-2254523F1704}" type="pres">
      <dgm:prSet presAssocID="{1E606F72-9CCB-4453-8532-11695D5AD0D6}" presName="sibTrans" presStyleLbl="sibTrans2D1" presStyleIdx="0" presStyleCnt="0"/>
      <dgm:spPr/>
    </dgm:pt>
    <dgm:pt modelId="{7B1860EC-1360-4A9C-A43A-093699A42AD3}" type="pres">
      <dgm:prSet presAssocID="{B9DF985E-92DC-4645-A546-F73B8B69AA12}" presName="compNode" presStyleCnt="0"/>
      <dgm:spPr/>
    </dgm:pt>
    <dgm:pt modelId="{3E974E11-6DCB-45A9-BAFA-F113BF40A8F4}" type="pres">
      <dgm:prSet presAssocID="{B9DF985E-92DC-4645-A546-F73B8B69AA12}" presName="iconBgRect" presStyleLbl="bgShp" presStyleIdx="2" presStyleCnt="4"/>
      <dgm:spPr/>
    </dgm:pt>
    <dgm:pt modelId="{C5665C1A-2320-44EA-A5D2-291F8CFB753E}" type="pres">
      <dgm:prSet presAssocID="{B9DF985E-92DC-4645-A546-F73B8B69AA1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yes"/>
        </a:ext>
      </dgm:extLst>
    </dgm:pt>
    <dgm:pt modelId="{F531FE5B-56B7-4116-95D8-1192628A51C8}" type="pres">
      <dgm:prSet presAssocID="{B9DF985E-92DC-4645-A546-F73B8B69AA12}" presName="spaceRect" presStyleCnt="0"/>
      <dgm:spPr/>
    </dgm:pt>
    <dgm:pt modelId="{BD6E7ED6-C0E9-4B33-B4BC-A17EB6FC3F43}" type="pres">
      <dgm:prSet presAssocID="{B9DF985E-92DC-4645-A546-F73B8B69AA12}" presName="textRect" presStyleLbl="revTx" presStyleIdx="2" presStyleCnt="4">
        <dgm:presLayoutVars>
          <dgm:chMax val="1"/>
          <dgm:chPref val="1"/>
        </dgm:presLayoutVars>
      </dgm:prSet>
      <dgm:spPr/>
    </dgm:pt>
    <dgm:pt modelId="{B112A193-56A5-482D-B791-7AF8FA8BA4E6}" type="pres">
      <dgm:prSet presAssocID="{09D2EBD5-790D-4011-BBC0-5217B65049D7}" presName="sibTrans" presStyleLbl="sibTrans2D1" presStyleIdx="0" presStyleCnt="0"/>
      <dgm:spPr/>
    </dgm:pt>
    <dgm:pt modelId="{D3A688DD-E912-441B-8D7E-48AA85DAB26B}" type="pres">
      <dgm:prSet presAssocID="{D7D2DC70-D60E-4863-A891-2886569EDE84}" presName="compNode" presStyleCnt="0"/>
      <dgm:spPr/>
    </dgm:pt>
    <dgm:pt modelId="{5AE6BDA5-8D0D-4049-AE7E-030727DB7FCE}" type="pres">
      <dgm:prSet presAssocID="{D7D2DC70-D60E-4863-A891-2886569EDE84}" presName="iconBgRect" presStyleLbl="bgShp" presStyleIdx="3" presStyleCnt="4"/>
      <dgm:spPr/>
    </dgm:pt>
    <dgm:pt modelId="{A9F278E9-8E36-4A57-949B-1475259BB592}" type="pres">
      <dgm:prSet presAssocID="{D7D2DC70-D60E-4863-A891-2886569EDE8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lp"/>
        </a:ext>
      </dgm:extLst>
    </dgm:pt>
    <dgm:pt modelId="{6DB8EE9E-2F4F-4306-A297-2BE3B0863A56}" type="pres">
      <dgm:prSet presAssocID="{D7D2DC70-D60E-4863-A891-2886569EDE84}" presName="spaceRect" presStyleCnt="0"/>
      <dgm:spPr/>
    </dgm:pt>
    <dgm:pt modelId="{1E1D1009-0797-4A57-AB35-A891668116D6}" type="pres">
      <dgm:prSet presAssocID="{D7D2DC70-D60E-4863-A891-2886569EDE84}" presName="textRect" presStyleLbl="revTx" presStyleIdx="3" presStyleCnt="4">
        <dgm:presLayoutVars>
          <dgm:chMax val="1"/>
          <dgm:chPref val="1"/>
        </dgm:presLayoutVars>
      </dgm:prSet>
      <dgm:spPr/>
    </dgm:pt>
  </dgm:ptLst>
  <dgm:cxnLst>
    <dgm:cxn modelId="{CA69B92D-1DFE-4A31-814B-D76CCE0CC456}" type="presOf" srcId="{A7D79BD0-7A69-4FD3-B076-E53CC9B9251F}" destId="{B3AD191A-BB76-45E9-97CD-4A2F502A3A81}" srcOrd="0" destOrd="0" presId="urn:microsoft.com/office/officeart/2018/2/layout/IconCircleList"/>
    <dgm:cxn modelId="{CEBC6F38-52AA-4464-ABA9-B4097AD8D7D1}" srcId="{F38F7C64-B377-42D8-B523-183C865C58E7}" destId="{FBA840A8-3585-42AB-AFE4-90F0BE085146}" srcOrd="1" destOrd="0" parTransId="{72BB6B48-7F2F-4D99-A35B-B10006F15FCC}" sibTransId="{1E606F72-9CCB-4453-8532-11695D5AD0D6}"/>
    <dgm:cxn modelId="{00BDB05B-5768-4129-AB95-9A726DD94DE9}" srcId="{F38F7C64-B377-42D8-B523-183C865C58E7}" destId="{A7D79BD0-7A69-4FD3-B076-E53CC9B9251F}" srcOrd="0" destOrd="0" parTransId="{81CDE236-2A98-409F-92EB-F6DD52C690A1}" sibTransId="{446BFC9E-1A51-4C51-A211-B0E6257E7C1D}"/>
    <dgm:cxn modelId="{6E04146D-BD6C-4F35-8878-B6234BEA66A2}" type="presOf" srcId="{446BFC9E-1A51-4C51-A211-B0E6257E7C1D}" destId="{3760E3C1-90E2-41A6-B0BD-CC4C11E0133A}" srcOrd="0" destOrd="0" presId="urn:microsoft.com/office/officeart/2018/2/layout/IconCircleList"/>
    <dgm:cxn modelId="{052B7273-92F0-471B-8923-B01D19E6B93F}" srcId="{F38F7C64-B377-42D8-B523-183C865C58E7}" destId="{B9DF985E-92DC-4645-A546-F73B8B69AA12}" srcOrd="2" destOrd="0" parTransId="{F6E71BE0-760D-484E-BA85-C8983181C1A2}" sibTransId="{09D2EBD5-790D-4011-BBC0-5217B65049D7}"/>
    <dgm:cxn modelId="{6F2CB278-4CC5-445E-B5F5-8747AD818742}" type="presOf" srcId="{F38F7C64-B377-42D8-B523-183C865C58E7}" destId="{A30A0BB0-8CC8-4899-8E5C-ECABBB42FC8B}" srcOrd="0" destOrd="0" presId="urn:microsoft.com/office/officeart/2018/2/layout/IconCircleList"/>
    <dgm:cxn modelId="{02552690-9E2C-4DBF-9893-A99160C5810D}" type="presOf" srcId="{1E606F72-9CCB-4453-8532-11695D5AD0D6}" destId="{2416BE08-9638-4DBF-8648-2254523F1704}" srcOrd="0" destOrd="0" presId="urn:microsoft.com/office/officeart/2018/2/layout/IconCircleList"/>
    <dgm:cxn modelId="{D5C76DB6-A755-4DA6-B877-41E8654CC448}" type="presOf" srcId="{FBA840A8-3585-42AB-AFE4-90F0BE085146}" destId="{BC0D5775-F671-4FBB-B4CC-71387114BDD7}" srcOrd="0" destOrd="0" presId="urn:microsoft.com/office/officeart/2018/2/layout/IconCircleList"/>
    <dgm:cxn modelId="{D036B3C1-8971-45C6-AA96-B08D152E0E2F}" type="presOf" srcId="{B9DF985E-92DC-4645-A546-F73B8B69AA12}" destId="{BD6E7ED6-C0E9-4B33-B4BC-A17EB6FC3F43}" srcOrd="0" destOrd="0" presId="urn:microsoft.com/office/officeart/2018/2/layout/IconCircleList"/>
    <dgm:cxn modelId="{7E1D9DCD-7D70-45D6-9FDB-94DA06859C7B}" type="presOf" srcId="{09D2EBD5-790D-4011-BBC0-5217B65049D7}" destId="{B112A193-56A5-482D-B791-7AF8FA8BA4E6}" srcOrd="0" destOrd="0" presId="urn:microsoft.com/office/officeart/2018/2/layout/IconCircleList"/>
    <dgm:cxn modelId="{C3D20FDA-1D6E-4AD3-9F54-887AF2814689}" srcId="{F38F7C64-B377-42D8-B523-183C865C58E7}" destId="{D7D2DC70-D60E-4863-A891-2886569EDE84}" srcOrd="3" destOrd="0" parTransId="{11856CC0-EA96-483A-921E-A06664C7414B}" sibTransId="{E82D5507-02AA-4E1C-8561-5490583A3CE8}"/>
    <dgm:cxn modelId="{8FBE89F3-E0F6-41E2-A1DE-D9DDD321CB2C}" type="presOf" srcId="{D7D2DC70-D60E-4863-A891-2886569EDE84}" destId="{1E1D1009-0797-4A57-AB35-A891668116D6}" srcOrd="0" destOrd="0" presId="urn:microsoft.com/office/officeart/2018/2/layout/IconCircleList"/>
    <dgm:cxn modelId="{7C308621-C934-42B5-9446-489F8661F713}" type="presParOf" srcId="{A30A0BB0-8CC8-4899-8E5C-ECABBB42FC8B}" destId="{BAA0B932-297B-4132-B5D3-BF8C09DF90F0}" srcOrd="0" destOrd="0" presId="urn:microsoft.com/office/officeart/2018/2/layout/IconCircleList"/>
    <dgm:cxn modelId="{4D6A2C97-F392-44EF-957A-DFC5B977F356}" type="presParOf" srcId="{BAA0B932-297B-4132-B5D3-BF8C09DF90F0}" destId="{2D4ACC17-493D-493B-8850-414449FC7797}" srcOrd="0" destOrd="0" presId="urn:microsoft.com/office/officeart/2018/2/layout/IconCircleList"/>
    <dgm:cxn modelId="{F0B3FAC3-897B-4B5A-8CA0-1EDEC4CF4487}" type="presParOf" srcId="{2D4ACC17-493D-493B-8850-414449FC7797}" destId="{D9572439-635E-499D-9945-6703786A2980}" srcOrd="0" destOrd="0" presId="urn:microsoft.com/office/officeart/2018/2/layout/IconCircleList"/>
    <dgm:cxn modelId="{43B17E40-9590-4D68-9552-72CC165DFEC8}" type="presParOf" srcId="{2D4ACC17-493D-493B-8850-414449FC7797}" destId="{82652937-9C40-4CA2-8122-50685328DA99}" srcOrd="1" destOrd="0" presId="urn:microsoft.com/office/officeart/2018/2/layout/IconCircleList"/>
    <dgm:cxn modelId="{EE74597B-9987-42FB-B48D-2B0AE76E6B64}" type="presParOf" srcId="{2D4ACC17-493D-493B-8850-414449FC7797}" destId="{6859218A-8734-4C15-AAB5-28851E05ABA4}" srcOrd="2" destOrd="0" presId="urn:microsoft.com/office/officeart/2018/2/layout/IconCircleList"/>
    <dgm:cxn modelId="{D65CD9AD-09A1-484E-8456-8E15F2C89387}" type="presParOf" srcId="{2D4ACC17-493D-493B-8850-414449FC7797}" destId="{B3AD191A-BB76-45E9-97CD-4A2F502A3A81}" srcOrd="3" destOrd="0" presId="urn:microsoft.com/office/officeart/2018/2/layout/IconCircleList"/>
    <dgm:cxn modelId="{C2930EED-648A-44AD-9C2F-13768CD9F662}" type="presParOf" srcId="{BAA0B932-297B-4132-B5D3-BF8C09DF90F0}" destId="{3760E3C1-90E2-41A6-B0BD-CC4C11E0133A}" srcOrd="1" destOrd="0" presId="urn:microsoft.com/office/officeart/2018/2/layout/IconCircleList"/>
    <dgm:cxn modelId="{555CC547-EC16-44B6-8079-D4CAC1719FE0}" type="presParOf" srcId="{BAA0B932-297B-4132-B5D3-BF8C09DF90F0}" destId="{FF38211F-781C-4D16-BE4C-4F0BAB6965DB}" srcOrd="2" destOrd="0" presId="urn:microsoft.com/office/officeart/2018/2/layout/IconCircleList"/>
    <dgm:cxn modelId="{14468F95-6BDD-4FCC-A3FD-D64774CB6DCF}" type="presParOf" srcId="{FF38211F-781C-4D16-BE4C-4F0BAB6965DB}" destId="{F47C99BA-6511-4795-B418-82E2B8671E6D}" srcOrd="0" destOrd="0" presId="urn:microsoft.com/office/officeart/2018/2/layout/IconCircleList"/>
    <dgm:cxn modelId="{834765E1-225F-4C71-93DD-B650599F08B4}" type="presParOf" srcId="{FF38211F-781C-4D16-BE4C-4F0BAB6965DB}" destId="{34358507-3B0E-4CD0-BDD1-8F1254DCEB87}" srcOrd="1" destOrd="0" presId="urn:microsoft.com/office/officeart/2018/2/layout/IconCircleList"/>
    <dgm:cxn modelId="{37645618-D987-44FF-AB7B-A560263C5A66}" type="presParOf" srcId="{FF38211F-781C-4D16-BE4C-4F0BAB6965DB}" destId="{B5F8F826-E71A-41F7-914B-D6B238F90A0F}" srcOrd="2" destOrd="0" presId="urn:microsoft.com/office/officeart/2018/2/layout/IconCircleList"/>
    <dgm:cxn modelId="{2572E281-5B6D-4B94-8BFB-DA2EE2C80DEC}" type="presParOf" srcId="{FF38211F-781C-4D16-BE4C-4F0BAB6965DB}" destId="{BC0D5775-F671-4FBB-B4CC-71387114BDD7}" srcOrd="3" destOrd="0" presId="urn:microsoft.com/office/officeart/2018/2/layout/IconCircleList"/>
    <dgm:cxn modelId="{C0CA0C85-6154-4703-913D-1043AF1944AD}" type="presParOf" srcId="{BAA0B932-297B-4132-B5D3-BF8C09DF90F0}" destId="{2416BE08-9638-4DBF-8648-2254523F1704}" srcOrd="3" destOrd="0" presId="urn:microsoft.com/office/officeart/2018/2/layout/IconCircleList"/>
    <dgm:cxn modelId="{D1C434BB-186B-4FEB-9FE0-95EE1FE21AEE}" type="presParOf" srcId="{BAA0B932-297B-4132-B5D3-BF8C09DF90F0}" destId="{7B1860EC-1360-4A9C-A43A-093699A42AD3}" srcOrd="4" destOrd="0" presId="urn:microsoft.com/office/officeart/2018/2/layout/IconCircleList"/>
    <dgm:cxn modelId="{2F884765-C37A-412C-87DF-087EEEDD167B}" type="presParOf" srcId="{7B1860EC-1360-4A9C-A43A-093699A42AD3}" destId="{3E974E11-6DCB-45A9-BAFA-F113BF40A8F4}" srcOrd="0" destOrd="0" presId="urn:microsoft.com/office/officeart/2018/2/layout/IconCircleList"/>
    <dgm:cxn modelId="{8F7E7288-7455-4BE6-A551-6ED99161C285}" type="presParOf" srcId="{7B1860EC-1360-4A9C-A43A-093699A42AD3}" destId="{C5665C1A-2320-44EA-A5D2-291F8CFB753E}" srcOrd="1" destOrd="0" presId="urn:microsoft.com/office/officeart/2018/2/layout/IconCircleList"/>
    <dgm:cxn modelId="{321BABA0-4D01-4E20-93B4-15832C4F1201}" type="presParOf" srcId="{7B1860EC-1360-4A9C-A43A-093699A42AD3}" destId="{F531FE5B-56B7-4116-95D8-1192628A51C8}" srcOrd="2" destOrd="0" presId="urn:microsoft.com/office/officeart/2018/2/layout/IconCircleList"/>
    <dgm:cxn modelId="{099AD95A-9D08-4A62-8840-4EA7BBDB9A69}" type="presParOf" srcId="{7B1860EC-1360-4A9C-A43A-093699A42AD3}" destId="{BD6E7ED6-C0E9-4B33-B4BC-A17EB6FC3F43}" srcOrd="3" destOrd="0" presId="urn:microsoft.com/office/officeart/2018/2/layout/IconCircleList"/>
    <dgm:cxn modelId="{08CB2931-F6CC-4F93-B061-9EEDF88EAC2D}" type="presParOf" srcId="{BAA0B932-297B-4132-B5D3-BF8C09DF90F0}" destId="{B112A193-56A5-482D-B791-7AF8FA8BA4E6}" srcOrd="5" destOrd="0" presId="urn:microsoft.com/office/officeart/2018/2/layout/IconCircleList"/>
    <dgm:cxn modelId="{556FC04E-55DB-494E-B715-23EAD8AA96AD}" type="presParOf" srcId="{BAA0B932-297B-4132-B5D3-BF8C09DF90F0}" destId="{D3A688DD-E912-441B-8D7E-48AA85DAB26B}" srcOrd="6" destOrd="0" presId="urn:microsoft.com/office/officeart/2018/2/layout/IconCircleList"/>
    <dgm:cxn modelId="{F05F95CA-E176-449D-8835-0FD09A0B6D04}" type="presParOf" srcId="{D3A688DD-E912-441B-8D7E-48AA85DAB26B}" destId="{5AE6BDA5-8D0D-4049-AE7E-030727DB7FCE}" srcOrd="0" destOrd="0" presId="urn:microsoft.com/office/officeart/2018/2/layout/IconCircleList"/>
    <dgm:cxn modelId="{6A9F4687-5E24-408C-B34F-9D5B505CAD70}" type="presParOf" srcId="{D3A688DD-E912-441B-8D7E-48AA85DAB26B}" destId="{A9F278E9-8E36-4A57-949B-1475259BB592}" srcOrd="1" destOrd="0" presId="urn:microsoft.com/office/officeart/2018/2/layout/IconCircleList"/>
    <dgm:cxn modelId="{0473A949-F832-428B-812F-EAB4316B4B26}" type="presParOf" srcId="{D3A688DD-E912-441B-8D7E-48AA85DAB26B}" destId="{6DB8EE9E-2F4F-4306-A297-2BE3B0863A56}" srcOrd="2" destOrd="0" presId="urn:microsoft.com/office/officeart/2018/2/layout/IconCircleList"/>
    <dgm:cxn modelId="{2167BCF4-5525-4963-90F9-E5762D1ECD30}" type="presParOf" srcId="{D3A688DD-E912-441B-8D7E-48AA85DAB26B}" destId="{1E1D1009-0797-4A57-AB35-A891668116D6}"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022906-8B74-4179-9ABE-58D15BC45BBD}"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601F577-F9C3-4D35-B708-AD1392F7593C}">
      <dgm:prSet/>
      <dgm:spPr/>
      <dgm:t>
        <a:bodyPr/>
        <a:lstStyle/>
        <a:p>
          <a:r>
            <a:rPr lang="en-GB" b="1"/>
            <a:t>Thank you for completing module 1. </a:t>
          </a:r>
          <a:endParaRPr lang="en-US"/>
        </a:p>
      </dgm:t>
    </dgm:pt>
    <dgm:pt modelId="{E2C0CDB8-C777-474A-A5AE-AB5ED34C149A}" type="parTrans" cxnId="{CBEDE5A6-AE9F-4D07-81E5-075D7078C6C1}">
      <dgm:prSet/>
      <dgm:spPr/>
      <dgm:t>
        <a:bodyPr/>
        <a:lstStyle/>
        <a:p>
          <a:endParaRPr lang="en-US"/>
        </a:p>
      </dgm:t>
    </dgm:pt>
    <dgm:pt modelId="{723851A6-DE80-4767-B250-08E57007C3A6}" type="sibTrans" cxnId="{CBEDE5A6-AE9F-4D07-81E5-075D7078C6C1}">
      <dgm:prSet/>
      <dgm:spPr/>
      <dgm:t>
        <a:bodyPr/>
        <a:lstStyle/>
        <a:p>
          <a:endParaRPr lang="en-US"/>
        </a:p>
      </dgm:t>
    </dgm:pt>
    <dgm:pt modelId="{8CDECDFF-3A3F-48E5-9C4C-EF81975C411C}">
      <dgm:prSet/>
      <dgm:spPr/>
      <dgm:t>
        <a:bodyPr/>
        <a:lstStyle/>
        <a:p>
          <a:r>
            <a:rPr lang="en-GB" b="1"/>
            <a:t>We hope you found this is beneficial.</a:t>
          </a:r>
          <a:endParaRPr lang="en-US"/>
        </a:p>
      </dgm:t>
    </dgm:pt>
    <dgm:pt modelId="{A20E55C5-AB6B-456A-93F2-96320B0A7103}" type="parTrans" cxnId="{EF3D7E12-BFE8-4D26-9685-B2A3AC5D98F7}">
      <dgm:prSet/>
      <dgm:spPr/>
      <dgm:t>
        <a:bodyPr/>
        <a:lstStyle/>
        <a:p>
          <a:endParaRPr lang="en-US"/>
        </a:p>
      </dgm:t>
    </dgm:pt>
    <dgm:pt modelId="{1FBA8686-32CE-4D9D-9FAA-5C0E96036D81}" type="sibTrans" cxnId="{EF3D7E12-BFE8-4D26-9685-B2A3AC5D98F7}">
      <dgm:prSet/>
      <dgm:spPr/>
      <dgm:t>
        <a:bodyPr/>
        <a:lstStyle/>
        <a:p>
          <a:endParaRPr lang="en-US"/>
        </a:p>
      </dgm:t>
    </dgm:pt>
    <dgm:pt modelId="{55F4492A-C7B5-4379-A1EC-C2794A1B8FC6}">
      <dgm:prSet/>
      <dgm:spPr/>
      <dgm:t>
        <a:bodyPr/>
        <a:lstStyle/>
        <a:p>
          <a:r>
            <a:rPr lang="en-GB" b="1"/>
            <a:t>Please remember to complete the quiz questions and the evaluation form on the Training Portal </a:t>
          </a:r>
          <a:endParaRPr lang="en-US"/>
        </a:p>
      </dgm:t>
    </dgm:pt>
    <dgm:pt modelId="{CDD94AF0-C24F-477B-B194-47341AECAA2F}" type="parTrans" cxnId="{A1CEB8FB-5D60-43E3-8E04-62B0B4614748}">
      <dgm:prSet/>
      <dgm:spPr/>
      <dgm:t>
        <a:bodyPr/>
        <a:lstStyle/>
        <a:p>
          <a:endParaRPr lang="en-US"/>
        </a:p>
      </dgm:t>
    </dgm:pt>
    <dgm:pt modelId="{8BC4750D-E793-4DDC-A5EF-C352AF176D93}" type="sibTrans" cxnId="{A1CEB8FB-5D60-43E3-8E04-62B0B4614748}">
      <dgm:prSet/>
      <dgm:spPr/>
      <dgm:t>
        <a:bodyPr/>
        <a:lstStyle/>
        <a:p>
          <a:endParaRPr lang="en-US"/>
        </a:p>
      </dgm:t>
    </dgm:pt>
    <dgm:pt modelId="{FA9BCE73-6070-4022-B512-C60FAC25BEB2}" type="pres">
      <dgm:prSet presAssocID="{6C022906-8B74-4179-9ABE-58D15BC45BBD}" presName="root" presStyleCnt="0">
        <dgm:presLayoutVars>
          <dgm:dir/>
          <dgm:resizeHandles val="exact"/>
        </dgm:presLayoutVars>
      </dgm:prSet>
      <dgm:spPr/>
    </dgm:pt>
    <dgm:pt modelId="{EC4DEEA9-A76E-4004-8097-315888DB87BC}" type="pres">
      <dgm:prSet presAssocID="{E601F577-F9C3-4D35-B708-AD1392F7593C}" presName="compNode" presStyleCnt="0"/>
      <dgm:spPr/>
    </dgm:pt>
    <dgm:pt modelId="{31517258-1CE5-4E73-A827-92F6F6B0C395}" type="pres">
      <dgm:prSet presAssocID="{E601F577-F9C3-4D35-B708-AD1392F7593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munications"/>
        </a:ext>
      </dgm:extLst>
    </dgm:pt>
    <dgm:pt modelId="{ED343F00-0CA2-4E6A-AD3D-1465642A45F2}" type="pres">
      <dgm:prSet presAssocID="{E601F577-F9C3-4D35-B708-AD1392F7593C}" presName="spaceRect" presStyleCnt="0"/>
      <dgm:spPr/>
    </dgm:pt>
    <dgm:pt modelId="{55CFD4C2-FAA7-4D3F-B771-F5CBCA50D428}" type="pres">
      <dgm:prSet presAssocID="{E601F577-F9C3-4D35-B708-AD1392F7593C}" presName="textRect" presStyleLbl="revTx" presStyleIdx="0" presStyleCnt="3">
        <dgm:presLayoutVars>
          <dgm:chMax val="1"/>
          <dgm:chPref val="1"/>
        </dgm:presLayoutVars>
      </dgm:prSet>
      <dgm:spPr/>
    </dgm:pt>
    <dgm:pt modelId="{AD6FDBA3-4405-4CED-85EB-08EB5E385DE2}" type="pres">
      <dgm:prSet presAssocID="{723851A6-DE80-4767-B250-08E57007C3A6}" presName="sibTrans" presStyleCnt="0"/>
      <dgm:spPr/>
    </dgm:pt>
    <dgm:pt modelId="{4378565A-875A-49E9-AB84-CDAE2A2503A6}" type="pres">
      <dgm:prSet presAssocID="{8CDECDFF-3A3F-48E5-9C4C-EF81975C411C}" presName="compNode" presStyleCnt="0"/>
      <dgm:spPr/>
    </dgm:pt>
    <dgm:pt modelId="{C2A64213-449C-42F2-8B66-4A83F1CED572}" type="pres">
      <dgm:prSet presAssocID="{8CDECDFF-3A3F-48E5-9C4C-EF81975C411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ight Double Quote"/>
        </a:ext>
      </dgm:extLst>
    </dgm:pt>
    <dgm:pt modelId="{63598CF2-96AD-42D8-9C4D-8268D7C07752}" type="pres">
      <dgm:prSet presAssocID="{8CDECDFF-3A3F-48E5-9C4C-EF81975C411C}" presName="spaceRect" presStyleCnt="0"/>
      <dgm:spPr/>
    </dgm:pt>
    <dgm:pt modelId="{872ECAF9-3148-4BC7-8553-2ED26B0A005B}" type="pres">
      <dgm:prSet presAssocID="{8CDECDFF-3A3F-48E5-9C4C-EF81975C411C}" presName="textRect" presStyleLbl="revTx" presStyleIdx="1" presStyleCnt="3">
        <dgm:presLayoutVars>
          <dgm:chMax val="1"/>
          <dgm:chPref val="1"/>
        </dgm:presLayoutVars>
      </dgm:prSet>
      <dgm:spPr/>
    </dgm:pt>
    <dgm:pt modelId="{636917DC-C5A5-4F8C-99E4-F731A9B446CD}" type="pres">
      <dgm:prSet presAssocID="{1FBA8686-32CE-4D9D-9FAA-5C0E96036D81}" presName="sibTrans" presStyleCnt="0"/>
      <dgm:spPr/>
    </dgm:pt>
    <dgm:pt modelId="{4E3A1517-F8E1-4B71-82AE-FA0E170AE101}" type="pres">
      <dgm:prSet presAssocID="{55F4492A-C7B5-4379-A1EC-C2794A1B8FC6}" presName="compNode" presStyleCnt="0"/>
      <dgm:spPr/>
    </dgm:pt>
    <dgm:pt modelId="{C8432617-BB19-4CC2-913A-2DDC5CFFB9F1}" type="pres">
      <dgm:prSet presAssocID="{55F4492A-C7B5-4379-A1EC-C2794A1B8FC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ctionary Remove"/>
        </a:ext>
      </dgm:extLst>
    </dgm:pt>
    <dgm:pt modelId="{72D89C9F-1062-41A3-81C5-F527748513AE}" type="pres">
      <dgm:prSet presAssocID="{55F4492A-C7B5-4379-A1EC-C2794A1B8FC6}" presName="spaceRect" presStyleCnt="0"/>
      <dgm:spPr/>
    </dgm:pt>
    <dgm:pt modelId="{FB81B2A3-139D-4BFE-9886-06A4980A017F}" type="pres">
      <dgm:prSet presAssocID="{55F4492A-C7B5-4379-A1EC-C2794A1B8FC6}" presName="textRect" presStyleLbl="revTx" presStyleIdx="2" presStyleCnt="3">
        <dgm:presLayoutVars>
          <dgm:chMax val="1"/>
          <dgm:chPref val="1"/>
        </dgm:presLayoutVars>
      </dgm:prSet>
      <dgm:spPr/>
    </dgm:pt>
  </dgm:ptLst>
  <dgm:cxnLst>
    <dgm:cxn modelId="{EF3D7E12-BFE8-4D26-9685-B2A3AC5D98F7}" srcId="{6C022906-8B74-4179-9ABE-58D15BC45BBD}" destId="{8CDECDFF-3A3F-48E5-9C4C-EF81975C411C}" srcOrd="1" destOrd="0" parTransId="{A20E55C5-AB6B-456A-93F2-96320B0A7103}" sibTransId="{1FBA8686-32CE-4D9D-9FAA-5C0E96036D81}"/>
    <dgm:cxn modelId="{31E68A4A-BC35-433C-A895-B1BD556DBBA1}" type="presOf" srcId="{6C022906-8B74-4179-9ABE-58D15BC45BBD}" destId="{FA9BCE73-6070-4022-B512-C60FAC25BEB2}" srcOrd="0" destOrd="0" presId="urn:microsoft.com/office/officeart/2018/2/layout/IconLabelList"/>
    <dgm:cxn modelId="{2CC83070-9A0B-4EF7-98F5-A55E8A5EF806}" type="presOf" srcId="{E601F577-F9C3-4D35-B708-AD1392F7593C}" destId="{55CFD4C2-FAA7-4D3F-B771-F5CBCA50D428}" srcOrd="0" destOrd="0" presId="urn:microsoft.com/office/officeart/2018/2/layout/IconLabelList"/>
    <dgm:cxn modelId="{F9B91059-A80B-4E68-83DF-6D3856360AB8}" type="presOf" srcId="{8CDECDFF-3A3F-48E5-9C4C-EF81975C411C}" destId="{872ECAF9-3148-4BC7-8553-2ED26B0A005B}" srcOrd="0" destOrd="0" presId="urn:microsoft.com/office/officeart/2018/2/layout/IconLabelList"/>
    <dgm:cxn modelId="{030D467E-2D16-4E2D-945E-8828E237D525}" type="presOf" srcId="{55F4492A-C7B5-4379-A1EC-C2794A1B8FC6}" destId="{FB81B2A3-139D-4BFE-9886-06A4980A017F}" srcOrd="0" destOrd="0" presId="urn:microsoft.com/office/officeart/2018/2/layout/IconLabelList"/>
    <dgm:cxn modelId="{CBEDE5A6-AE9F-4D07-81E5-075D7078C6C1}" srcId="{6C022906-8B74-4179-9ABE-58D15BC45BBD}" destId="{E601F577-F9C3-4D35-B708-AD1392F7593C}" srcOrd="0" destOrd="0" parTransId="{E2C0CDB8-C777-474A-A5AE-AB5ED34C149A}" sibTransId="{723851A6-DE80-4767-B250-08E57007C3A6}"/>
    <dgm:cxn modelId="{A1CEB8FB-5D60-43E3-8E04-62B0B4614748}" srcId="{6C022906-8B74-4179-9ABE-58D15BC45BBD}" destId="{55F4492A-C7B5-4379-A1EC-C2794A1B8FC6}" srcOrd="2" destOrd="0" parTransId="{CDD94AF0-C24F-477B-B194-47341AECAA2F}" sibTransId="{8BC4750D-E793-4DDC-A5EF-C352AF176D93}"/>
    <dgm:cxn modelId="{99800D31-2CF1-4229-A4B2-C8D8577705A4}" type="presParOf" srcId="{FA9BCE73-6070-4022-B512-C60FAC25BEB2}" destId="{EC4DEEA9-A76E-4004-8097-315888DB87BC}" srcOrd="0" destOrd="0" presId="urn:microsoft.com/office/officeart/2018/2/layout/IconLabelList"/>
    <dgm:cxn modelId="{8D8244DF-07F7-47A1-BEC8-D466E22C1C72}" type="presParOf" srcId="{EC4DEEA9-A76E-4004-8097-315888DB87BC}" destId="{31517258-1CE5-4E73-A827-92F6F6B0C395}" srcOrd="0" destOrd="0" presId="urn:microsoft.com/office/officeart/2018/2/layout/IconLabelList"/>
    <dgm:cxn modelId="{96160F77-3DC2-4A49-BCA4-643065C9163E}" type="presParOf" srcId="{EC4DEEA9-A76E-4004-8097-315888DB87BC}" destId="{ED343F00-0CA2-4E6A-AD3D-1465642A45F2}" srcOrd="1" destOrd="0" presId="urn:microsoft.com/office/officeart/2018/2/layout/IconLabelList"/>
    <dgm:cxn modelId="{4CB4BB79-606F-4486-828E-0EBFA34EA08B}" type="presParOf" srcId="{EC4DEEA9-A76E-4004-8097-315888DB87BC}" destId="{55CFD4C2-FAA7-4D3F-B771-F5CBCA50D428}" srcOrd="2" destOrd="0" presId="urn:microsoft.com/office/officeart/2018/2/layout/IconLabelList"/>
    <dgm:cxn modelId="{D444C075-5B40-4E24-8907-80104252FF0B}" type="presParOf" srcId="{FA9BCE73-6070-4022-B512-C60FAC25BEB2}" destId="{AD6FDBA3-4405-4CED-85EB-08EB5E385DE2}" srcOrd="1" destOrd="0" presId="urn:microsoft.com/office/officeart/2018/2/layout/IconLabelList"/>
    <dgm:cxn modelId="{95AA1E08-5DA9-4ECC-ACA9-B7661573AEBB}" type="presParOf" srcId="{FA9BCE73-6070-4022-B512-C60FAC25BEB2}" destId="{4378565A-875A-49E9-AB84-CDAE2A2503A6}" srcOrd="2" destOrd="0" presId="urn:microsoft.com/office/officeart/2018/2/layout/IconLabelList"/>
    <dgm:cxn modelId="{1044DBBA-06CE-4635-9758-06AF72BB2B87}" type="presParOf" srcId="{4378565A-875A-49E9-AB84-CDAE2A2503A6}" destId="{C2A64213-449C-42F2-8B66-4A83F1CED572}" srcOrd="0" destOrd="0" presId="urn:microsoft.com/office/officeart/2018/2/layout/IconLabelList"/>
    <dgm:cxn modelId="{FEE53456-C7E7-4C99-B805-2267F016552F}" type="presParOf" srcId="{4378565A-875A-49E9-AB84-CDAE2A2503A6}" destId="{63598CF2-96AD-42D8-9C4D-8268D7C07752}" srcOrd="1" destOrd="0" presId="urn:microsoft.com/office/officeart/2018/2/layout/IconLabelList"/>
    <dgm:cxn modelId="{5B4CF75D-5984-4D12-9FBC-26ED4188A500}" type="presParOf" srcId="{4378565A-875A-49E9-AB84-CDAE2A2503A6}" destId="{872ECAF9-3148-4BC7-8553-2ED26B0A005B}" srcOrd="2" destOrd="0" presId="urn:microsoft.com/office/officeart/2018/2/layout/IconLabelList"/>
    <dgm:cxn modelId="{D76A635F-C939-4D61-9B65-29BA35E81182}" type="presParOf" srcId="{FA9BCE73-6070-4022-B512-C60FAC25BEB2}" destId="{636917DC-C5A5-4F8C-99E4-F731A9B446CD}" srcOrd="3" destOrd="0" presId="urn:microsoft.com/office/officeart/2018/2/layout/IconLabelList"/>
    <dgm:cxn modelId="{A02E27F8-17B8-46CA-A6BF-207066A335E2}" type="presParOf" srcId="{FA9BCE73-6070-4022-B512-C60FAC25BEB2}" destId="{4E3A1517-F8E1-4B71-82AE-FA0E170AE101}" srcOrd="4" destOrd="0" presId="urn:microsoft.com/office/officeart/2018/2/layout/IconLabelList"/>
    <dgm:cxn modelId="{2C8A3A62-9BA6-4AF7-B363-D74F20C290D0}" type="presParOf" srcId="{4E3A1517-F8E1-4B71-82AE-FA0E170AE101}" destId="{C8432617-BB19-4CC2-913A-2DDC5CFFB9F1}" srcOrd="0" destOrd="0" presId="urn:microsoft.com/office/officeart/2018/2/layout/IconLabelList"/>
    <dgm:cxn modelId="{D35EC75D-B1C7-4A6D-AC02-C077D2B3E49F}" type="presParOf" srcId="{4E3A1517-F8E1-4B71-82AE-FA0E170AE101}" destId="{72D89C9F-1062-41A3-81C5-F527748513AE}" srcOrd="1" destOrd="0" presId="urn:microsoft.com/office/officeart/2018/2/layout/IconLabelList"/>
    <dgm:cxn modelId="{DE2A0B01-835B-493E-A2F2-F9BD2CC7B36A}" type="presParOf" srcId="{4E3A1517-F8E1-4B71-82AE-FA0E170AE101}" destId="{FB81B2A3-139D-4BFE-9886-06A4980A017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992D1D-A1CD-4AE8-941C-7A281023FA07}">
      <dsp:nvSpPr>
        <dsp:cNvPr id="0" name=""/>
        <dsp:cNvSpPr/>
      </dsp:nvSpPr>
      <dsp:spPr>
        <a:xfrm>
          <a:off x="0" y="1850"/>
          <a:ext cx="10515600" cy="9379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9EEF1C-4428-49A4-AE47-F55A661BF132}">
      <dsp:nvSpPr>
        <dsp:cNvPr id="0" name=""/>
        <dsp:cNvSpPr/>
      </dsp:nvSpPr>
      <dsp:spPr>
        <a:xfrm>
          <a:off x="283731" y="212890"/>
          <a:ext cx="515874" cy="5158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EA8473-E5D1-44E4-BF08-4EA28513219E}">
      <dsp:nvSpPr>
        <dsp:cNvPr id="0" name=""/>
        <dsp:cNvSpPr/>
      </dsp:nvSpPr>
      <dsp:spPr>
        <a:xfrm>
          <a:off x="1083337" y="1850"/>
          <a:ext cx="9432262" cy="937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267" tIns="99267" rIns="99267" bIns="99267" numCol="1" spcCol="1270" anchor="ctr" anchorCtr="0">
          <a:noAutofit/>
        </a:bodyPr>
        <a:lstStyle/>
        <a:p>
          <a:pPr marL="0" lvl="0" indent="0" algn="l" defTabSz="844550">
            <a:lnSpc>
              <a:spcPct val="100000"/>
            </a:lnSpc>
            <a:spcBef>
              <a:spcPct val="0"/>
            </a:spcBef>
            <a:spcAft>
              <a:spcPct val="35000"/>
            </a:spcAft>
            <a:buNone/>
          </a:pPr>
          <a:r>
            <a:rPr lang="en-GB" sz="1900" kern="1200" dirty="0"/>
            <a:t>We focus </a:t>
          </a:r>
          <a:r>
            <a:rPr lang="en-GB" sz="1900" b="0" i="0" kern="1200" dirty="0"/>
            <a:t>on the Care Act and its legal implications and discuss other relevant acts and legislative framework. </a:t>
          </a:r>
          <a:endParaRPr lang="en-US" sz="1900" kern="1200" dirty="0"/>
        </a:p>
      </dsp:txBody>
      <dsp:txXfrm>
        <a:off x="1083337" y="1850"/>
        <a:ext cx="9432262" cy="937954"/>
      </dsp:txXfrm>
    </dsp:sp>
    <dsp:sp modelId="{53B45E9C-BEE4-4E98-B425-751C20C4238E}">
      <dsp:nvSpPr>
        <dsp:cNvPr id="0" name=""/>
        <dsp:cNvSpPr/>
      </dsp:nvSpPr>
      <dsp:spPr>
        <a:xfrm>
          <a:off x="0" y="1174293"/>
          <a:ext cx="10515600" cy="9379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089588-EB9B-404D-8FD3-0C58A2EB747A}">
      <dsp:nvSpPr>
        <dsp:cNvPr id="0" name=""/>
        <dsp:cNvSpPr/>
      </dsp:nvSpPr>
      <dsp:spPr>
        <a:xfrm>
          <a:off x="283731" y="1385333"/>
          <a:ext cx="515874" cy="5158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95CAD4-D306-40F4-9760-D3557A9C10D9}">
      <dsp:nvSpPr>
        <dsp:cNvPr id="0" name=""/>
        <dsp:cNvSpPr/>
      </dsp:nvSpPr>
      <dsp:spPr>
        <a:xfrm>
          <a:off x="1083337" y="1174293"/>
          <a:ext cx="9432262" cy="937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267" tIns="99267" rIns="99267" bIns="99267" numCol="1" spcCol="1270" anchor="ctr" anchorCtr="0">
          <a:noAutofit/>
        </a:bodyPr>
        <a:lstStyle/>
        <a:p>
          <a:pPr marL="0" lvl="0" indent="0" algn="l" defTabSz="844550">
            <a:lnSpc>
              <a:spcPct val="100000"/>
            </a:lnSpc>
            <a:spcBef>
              <a:spcPct val="0"/>
            </a:spcBef>
            <a:spcAft>
              <a:spcPct val="35000"/>
            </a:spcAft>
            <a:buNone/>
          </a:pPr>
          <a:r>
            <a:rPr lang="en-GB" sz="1900" kern="1200"/>
            <a:t>Look at </a:t>
          </a:r>
          <a:r>
            <a:rPr lang="en-GB" sz="1900" b="0" i="0" kern="1200"/>
            <a:t>Wellbeing and how Strength Based Practice starts with wellbeing and the wider determinants of health. </a:t>
          </a:r>
          <a:endParaRPr lang="en-US" sz="1900" kern="1200"/>
        </a:p>
      </dsp:txBody>
      <dsp:txXfrm>
        <a:off x="1083337" y="1174293"/>
        <a:ext cx="9432262" cy="937954"/>
      </dsp:txXfrm>
    </dsp:sp>
    <dsp:sp modelId="{9C78AD80-9C29-4B6E-9B2E-5BCBD3601703}">
      <dsp:nvSpPr>
        <dsp:cNvPr id="0" name=""/>
        <dsp:cNvSpPr/>
      </dsp:nvSpPr>
      <dsp:spPr>
        <a:xfrm>
          <a:off x="0" y="2346736"/>
          <a:ext cx="10515600" cy="9379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0A5BCD-9609-4BE0-A822-3737B99B6232}">
      <dsp:nvSpPr>
        <dsp:cNvPr id="0" name=""/>
        <dsp:cNvSpPr/>
      </dsp:nvSpPr>
      <dsp:spPr>
        <a:xfrm>
          <a:off x="283731" y="2557775"/>
          <a:ext cx="515874" cy="5158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44357D-58B3-4EA1-AA0C-08AE49BCDE10}">
      <dsp:nvSpPr>
        <dsp:cNvPr id="0" name=""/>
        <dsp:cNvSpPr/>
      </dsp:nvSpPr>
      <dsp:spPr>
        <a:xfrm>
          <a:off x="1083337" y="2346736"/>
          <a:ext cx="9432262" cy="937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267" tIns="99267" rIns="99267" bIns="99267" numCol="1" spcCol="1270" anchor="ctr" anchorCtr="0">
          <a:noAutofit/>
        </a:bodyPr>
        <a:lstStyle/>
        <a:p>
          <a:pPr marL="0" lvl="0" indent="0" algn="l" defTabSz="844550">
            <a:lnSpc>
              <a:spcPct val="100000"/>
            </a:lnSpc>
            <a:spcBef>
              <a:spcPct val="0"/>
            </a:spcBef>
            <a:spcAft>
              <a:spcPct val="35000"/>
            </a:spcAft>
            <a:buNone/>
          </a:pPr>
          <a:r>
            <a:rPr lang="en-GB" sz="1900" kern="1200"/>
            <a:t>What</a:t>
          </a:r>
          <a:r>
            <a:rPr lang="en-GB" sz="1900" b="0" i="0" kern="1200"/>
            <a:t> Strength Based Practice is. </a:t>
          </a:r>
          <a:endParaRPr lang="en-US" sz="1900" kern="1200"/>
        </a:p>
      </dsp:txBody>
      <dsp:txXfrm>
        <a:off x="1083337" y="2346736"/>
        <a:ext cx="9432262" cy="937954"/>
      </dsp:txXfrm>
    </dsp:sp>
    <dsp:sp modelId="{E4B7BA63-F3B2-48B3-9BF6-EB706DB30EBE}">
      <dsp:nvSpPr>
        <dsp:cNvPr id="0" name=""/>
        <dsp:cNvSpPr/>
      </dsp:nvSpPr>
      <dsp:spPr>
        <a:xfrm>
          <a:off x="0" y="3519179"/>
          <a:ext cx="10515600" cy="9379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173293-8266-4DC0-8439-AF0260CC477F}">
      <dsp:nvSpPr>
        <dsp:cNvPr id="0" name=""/>
        <dsp:cNvSpPr/>
      </dsp:nvSpPr>
      <dsp:spPr>
        <a:xfrm>
          <a:off x="283731" y="3730218"/>
          <a:ext cx="515874" cy="5158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21F47A-C319-4E16-B16D-1D1CF2E6553B}">
      <dsp:nvSpPr>
        <dsp:cNvPr id="0" name=""/>
        <dsp:cNvSpPr/>
      </dsp:nvSpPr>
      <dsp:spPr>
        <a:xfrm>
          <a:off x="1083337" y="3519179"/>
          <a:ext cx="9432262" cy="937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267" tIns="99267" rIns="99267" bIns="99267" numCol="1" spcCol="1270" anchor="ctr" anchorCtr="0">
          <a:noAutofit/>
        </a:bodyPr>
        <a:lstStyle/>
        <a:p>
          <a:pPr marL="0" lvl="0" indent="0" algn="l" defTabSz="844550">
            <a:lnSpc>
              <a:spcPct val="100000"/>
            </a:lnSpc>
            <a:spcBef>
              <a:spcPct val="0"/>
            </a:spcBef>
            <a:spcAft>
              <a:spcPct val="35000"/>
            </a:spcAft>
            <a:buNone/>
          </a:pPr>
          <a:r>
            <a:rPr lang="en-GB" sz="1900" b="0" i="0" kern="1200"/>
            <a:t>We explore some challenges and opportunities of working this way and how you can approach coproducing solutions alongside the </a:t>
          </a:r>
          <a:r>
            <a:rPr lang="en-GB" sz="1900" kern="1200"/>
            <a:t>person using our services</a:t>
          </a:r>
          <a:r>
            <a:rPr lang="en-GB" sz="1900" b="0" i="0" kern="1200"/>
            <a:t> and their families.</a:t>
          </a:r>
          <a:endParaRPr lang="en-US" sz="1900" kern="1200"/>
        </a:p>
      </dsp:txBody>
      <dsp:txXfrm>
        <a:off x="1083337" y="3519179"/>
        <a:ext cx="9432262" cy="9379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44342-497B-4F96-B7A1-97E453735611}">
      <dsp:nvSpPr>
        <dsp:cNvPr id="0" name=""/>
        <dsp:cNvSpPr/>
      </dsp:nvSpPr>
      <dsp:spPr>
        <a:xfrm>
          <a:off x="0" y="51766"/>
          <a:ext cx="10515600" cy="1350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a:t>Person – centred</a:t>
          </a:r>
          <a:endParaRPr lang="en-US" sz="3400" kern="1200"/>
        </a:p>
      </dsp:txBody>
      <dsp:txXfrm>
        <a:off x="65934" y="117700"/>
        <a:ext cx="10383732" cy="1218787"/>
      </dsp:txXfrm>
    </dsp:sp>
    <dsp:sp modelId="{E63DE09F-C8C6-47FE-A21B-7983B3DF3422}">
      <dsp:nvSpPr>
        <dsp:cNvPr id="0" name=""/>
        <dsp:cNvSpPr/>
      </dsp:nvSpPr>
      <dsp:spPr>
        <a:xfrm>
          <a:off x="0" y="1500341"/>
          <a:ext cx="10515600" cy="1350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t>Utilises the environment – including the family to get things done</a:t>
          </a:r>
          <a:endParaRPr lang="en-US" sz="3400" kern="1200" dirty="0"/>
        </a:p>
      </dsp:txBody>
      <dsp:txXfrm>
        <a:off x="65934" y="1566275"/>
        <a:ext cx="10383732" cy="1218787"/>
      </dsp:txXfrm>
    </dsp:sp>
    <dsp:sp modelId="{37738DD2-B63C-4C4B-941A-A5DD60AF671F}">
      <dsp:nvSpPr>
        <dsp:cNvPr id="0" name=""/>
        <dsp:cNvSpPr/>
      </dsp:nvSpPr>
      <dsp:spPr>
        <a:xfrm>
          <a:off x="0" y="2948916"/>
          <a:ext cx="10515600" cy="1350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a:t>Recognises an asset to be anything e.g., people, buildings, networks, associations etc</a:t>
          </a:r>
          <a:endParaRPr lang="en-US" sz="3400" kern="1200"/>
        </a:p>
      </dsp:txBody>
      <dsp:txXfrm>
        <a:off x="65934" y="3014850"/>
        <a:ext cx="10383732" cy="12187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5C02B-4021-4E70-A2E9-7A4BD842EECA}">
      <dsp:nvSpPr>
        <dsp:cNvPr id="0" name=""/>
        <dsp:cNvSpPr/>
      </dsp:nvSpPr>
      <dsp:spPr>
        <a:xfrm>
          <a:off x="3307127" y="720457"/>
          <a:ext cx="4269238" cy="4269238"/>
        </a:xfrm>
        <a:prstGeom prst="blockArc">
          <a:avLst>
            <a:gd name="adj1" fmla="val 10900051"/>
            <a:gd name="adj2" fmla="val 16294429"/>
            <a:gd name="adj3" fmla="val 4640"/>
          </a:avLst>
        </a:prstGeom>
        <a:solidFill>
          <a:srgbClr val="00B0F0"/>
        </a:solidFill>
        <a:ln>
          <a:solidFill>
            <a:srgbClr val="00B0F0"/>
          </a:solidFill>
        </a:ln>
        <a:effectLst/>
      </dsp:spPr>
      <dsp:style>
        <a:lnRef idx="0">
          <a:scrgbClr r="0" g="0" b="0"/>
        </a:lnRef>
        <a:fillRef idx="1">
          <a:scrgbClr r="0" g="0" b="0"/>
        </a:fillRef>
        <a:effectRef idx="0">
          <a:scrgbClr r="0" g="0" b="0"/>
        </a:effectRef>
        <a:fontRef idx="minor">
          <a:schemeClr val="lt1"/>
        </a:fontRef>
      </dsp:style>
    </dsp:sp>
    <dsp:sp modelId="{734C59D6-64BD-4C38-9FEA-F0D74B787294}">
      <dsp:nvSpPr>
        <dsp:cNvPr id="0" name=""/>
        <dsp:cNvSpPr/>
      </dsp:nvSpPr>
      <dsp:spPr>
        <a:xfrm>
          <a:off x="3308010" y="659782"/>
          <a:ext cx="4269238" cy="4269238"/>
        </a:xfrm>
        <a:prstGeom prst="blockArc">
          <a:avLst>
            <a:gd name="adj1" fmla="val 5400000"/>
            <a:gd name="adj2" fmla="val 10800000"/>
            <a:gd name="adj3" fmla="val 4640"/>
          </a:avLst>
        </a:prstGeom>
        <a:solidFill>
          <a:srgbClr val="FFC000"/>
        </a:solidFill>
        <a:ln>
          <a:solidFill>
            <a:srgbClr val="FFC000"/>
          </a:solidFill>
        </a:ln>
        <a:effectLst/>
      </dsp:spPr>
      <dsp:style>
        <a:lnRef idx="0">
          <a:scrgbClr r="0" g="0" b="0"/>
        </a:lnRef>
        <a:fillRef idx="1">
          <a:scrgbClr r="0" g="0" b="0"/>
        </a:fillRef>
        <a:effectRef idx="0">
          <a:scrgbClr r="0" g="0" b="0"/>
        </a:effectRef>
        <a:fontRef idx="minor">
          <a:schemeClr val="lt1"/>
        </a:fontRef>
      </dsp:style>
    </dsp:sp>
    <dsp:sp modelId="{9CA80B19-F646-452C-82A9-59DCF4CB5E14}">
      <dsp:nvSpPr>
        <dsp:cNvPr id="0" name=""/>
        <dsp:cNvSpPr/>
      </dsp:nvSpPr>
      <dsp:spPr>
        <a:xfrm>
          <a:off x="3308010" y="659782"/>
          <a:ext cx="4269238" cy="4269238"/>
        </a:xfrm>
        <a:prstGeom prst="blockArc">
          <a:avLst>
            <a:gd name="adj1" fmla="val 0"/>
            <a:gd name="adj2" fmla="val 5400000"/>
            <a:gd name="adj3" fmla="val 4640"/>
          </a:avLst>
        </a:prstGeom>
        <a:solidFill>
          <a:schemeClr val="bg2">
            <a:lumMod val="75000"/>
          </a:schemeClr>
        </a:solidFill>
        <a:ln>
          <a:solidFill>
            <a:schemeClr val="bg2">
              <a:lumMod val="75000"/>
            </a:schemeClr>
          </a:solidFill>
        </a:ln>
        <a:effectLst/>
      </dsp:spPr>
      <dsp:style>
        <a:lnRef idx="0">
          <a:scrgbClr r="0" g="0" b="0"/>
        </a:lnRef>
        <a:fillRef idx="1">
          <a:scrgbClr r="0" g="0" b="0"/>
        </a:fillRef>
        <a:effectRef idx="0">
          <a:scrgbClr r="0" g="0" b="0"/>
        </a:effectRef>
        <a:fontRef idx="minor">
          <a:schemeClr val="lt1"/>
        </a:fontRef>
      </dsp:style>
    </dsp:sp>
    <dsp:sp modelId="{02D10778-1D18-404D-A9B9-B5B8FEE49ED5}">
      <dsp:nvSpPr>
        <dsp:cNvPr id="0" name=""/>
        <dsp:cNvSpPr/>
      </dsp:nvSpPr>
      <dsp:spPr>
        <a:xfrm>
          <a:off x="3308895" y="720505"/>
          <a:ext cx="4269238" cy="4269238"/>
        </a:xfrm>
        <a:prstGeom prst="blockArc">
          <a:avLst>
            <a:gd name="adj1" fmla="val 16291514"/>
            <a:gd name="adj2" fmla="val 21499871"/>
            <a:gd name="adj3" fmla="val 4640"/>
          </a:avLst>
        </a:prstGeom>
        <a:solidFill>
          <a:srgbClr val="00B050"/>
        </a:solidFill>
        <a:ln>
          <a:solidFill>
            <a:srgbClr val="00B050"/>
          </a:solidFill>
        </a:ln>
        <a:effectLst/>
      </dsp:spPr>
      <dsp:style>
        <a:lnRef idx="0">
          <a:scrgbClr r="0" g="0" b="0"/>
        </a:lnRef>
        <a:fillRef idx="1">
          <a:scrgbClr r="0" g="0" b="0"/>
        </a:fillRef>
        <a:effectRef idx="0">
          <a:scrgbClr r="0" g="0" b="0"/>
        </a:effectRef>
        <a:fontRef idx="minor">
          <a:schemeClr val="lt1"/>
        </a:fontRef>
      </dsp:style>
    </dsp:sp>
    <dsp:sp modelId="{87605632-AE75-4266-BC73-33C0C20D9DD9}">
      <dsp:nvSpPr>
        <dsp:cNvPr id="0" name=""/>
        <dsp:cNvSpPr/>
      </dsp:nvSpPr>
      <dsp:spPr>
        <a:xfrm>
          <a:off x="4361447" y="1730789"/>
          <a:ext cx="2162366" cy="2127225"/>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dirty="0"/>
            <a:t>Individual</a:t>
          </a:r>
        </a:p>
      </dsp:txBody>
      <dsp:txXfrm>
        <a:off x="4678118" y="2042314"/>
        <a:ext cx="1529024" cy="1504175"/>
      </dsp:txXfrm>
    </dsp:sp>
    <dsp:sp modelId="{3F4AD276-F3B1-410D-B2D6-15C3096B605F}">
      <dsp:nvSpPr>
        <dsp:cNvPr id="0" name=""/>
        <dsp:cNvSpPr/>
      </dsp:nvSpPr>
      <dsp:spPr>
        <a:xfrm>
          <a:off x="4611729" y="-121184"/>
          <a:ext cx="1774569" cy="1783911"/>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t>Their Life</a:t>
          </a:r>
        </a:p>
      </dsp:txBody>
      <dsp:txXfrm>
        <a:off x="4871609" y="140064"/>
        <a:ext cx="1254809" cy="1261415"/>
      </dsp:txXfrm>
    </dsp:sp>
    <dsp:sp modelId="{9B76707C-353E-48CD-AA21-3D5C761EB292}">
      <dsp:nvSpPr>
        <dsp:cNvPr id="0" name=""/>
        <dsp:cNvSpPr/>
      </dsp:nvSpPr>
      <dsp:spPr>
        <a:xfrm>
          <a:off x="6585482" y="1880585"/>
          <a:ext cx="1884479" cy="1827633"/>
        </a:xfrm>
        <a:prstGeom prst="ellipse">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How they would like it to be?</a:t>
          </a:r>
        </a:p>
      </dsp:txBody>
      <dsp:txXfrm>
        <a:off x="6861458" y="2148236"/>
        <a:ext cx="1332527" cy="1292331"/>
      </dsp:txXfrm>
    </dsp:sp>
    <dsp:sp modelId="{91CBA9B6-9C6D-4E7E-8CDE-D3AC673DECC9}">
      <dsp:nvSpPr>
        <dsp:cNvPr id="0" name=""/>
        <dsp:cNvSpPr/>
      </dsp:nvSpPr>
      <dsp:spPr>
        <a:xfrm>
          <a:off x="4478990" y="4024628"/>
          <a:ext cx="1927279" cy="1709730"/>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What is impacting on the quality of their life?</a:t>
          </a:r>
        </a:p>
      </dsp:txBody>
      <dsp:txXfrm>
        <a:off x="4761233" y="4275012"/>
        <a:ext cx="1362793" cy="1208962"/>
      </dsp:txXfrm>
    </dsp:sp>
    <dsp:sp modelId="{617E7888-782B-494B-B9F8-D158D0B69146}">
      <dsp:nvSpPr>
        <dsp:cNvPr id="0" name=""/>
        <dsp:cNvSpPr/>
      </dsp:nvSpPr>
      <dsp:spPr>
        <a:xfrm>
          <a:off x="2393981" y="1794710"/>
          <a:ext cx="1927114" cy="1999383"/>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How can we support to improve the quality?</a:t>
          </a:r>
        </a:p>
      </dsp:txBody>
      <dsp:txXfrm>
        <a:off x="2676200" y="2087513"/>
        <a:ext cx="1362676" cy="14137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65E4E-1768-476E-9AEA-BD74DB868331}">
      <dsp:nvSpPr>
        <dsp:cNvPr id="0" name=""/>
        <dsp:cNvSpPr/>
      </dsp:nvSpPr>
      <dsp:spPr>
        <a:xfrm>
          <a:off x="1051559" y="2007"/>
          <a:ext cx="4206239" cy="10400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3" tIns="264167" rIns="81613" bIns="264167" numCol="1" spcCol="1270" anchor="ctr" anchorCtr="0">
          <a:noAutofit/>
        </a:bodyPr>
        <a:lstStyle/>
        <a:p>
          <a:pPr marL="0" lvl="0" indent="0" algn="l" defTabSz="533400">
            <a:lnSpc>
              <a:spcPct val="90000"/>
            </a:lnSpc>
            <a:spcBef>
              <a:spcPct val="0"/>
            </a:spcBef>
            <a:spcAft>
              <a:spcPct val="35000"/>
            </a:spcAft>
            <a:buNone/>
          </a:pPr>
          <a:r>
            <a:rPr lang="en-US" sz="1200" kern="1200" dirty="0"/>
            <a:t>Assume that the person using our services knows nothing even if they think that themselves.</a:t>
          </a:r>
        </a:p>
      </dsp:txBody>
      <dsp:txXfrm>
        <a:off x="1051559" y="2007"/>
        <a:ext cx="4206239" cy="1040029"/>
      </dsp:txXfrm>
    </dsp:sp>
    <dsp:sp modelId="{DF22D900-7078-4ABA-8EB7-18471D76BC8F}">
      <dsp:nvSpPr>
        <dsp:cNvPr id="0" name=""/>
        <dsp:cNvSpPr/>
      </dsp:nvSpPr>
      <dsp:spPr>
        <a:xfrm>
          <a:off x="0" y="2007"/>
          <a:ext cx="1051559" cy="104002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645" tIns="102732" rIns="55645" bIns="102732" numCol="1" spcCol="1270" anchor="ctr" anchorCtr="0">
          <a:noAutofit/>
        </a:bodyPr>
        <a:lstStyle/>
        <a:p>
          <a:pPr marL="0" lvl="0" indent="0" algn="ctr" defTabSz="666750">
            <a:lnSpc>
              <a:spcPct val="90000"/>
            </a:lnSpc>
            <a:spcBef>
              <a:spcPct val="0"/>
            </a:spcBef>
            <a:spcAft>
              <a:spcPct val="35000"/>
            </a:spcAft>
            <a:buNone/>
          </a:pPr>
          <a:r>
            <a:rPr lang="en-US" sz="1500" kern="1200"/>
            <a:t>Assume</a:t>
          </a:r>
        </a:p>
      </dsp:txBody>
      <dsp:txXfrm>
        <a:off x="0" y="2007"/>
        <a:ext cx="1051559" cy="1040029"/>
      </dsp:txXfrm>
    </dsp:sp>
    <dsp:sp modelId="{286122B6-F115-42D7-A1AB-844F4D9FA8E1}">
      <dsp:nvSpPr>
        <dsp:cNvPr id="0" name=""/>
        <dsp:cNvSpPr/>
      </dsp:nvSpPr>
      <dsp:spPr>
        <a:xfrm>
          <a:off x="1051559" y="1104438"/>
          <a:ext cx="4206239" cy="10400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3" tIns="264167" rIns="81613" bIns="264167" numCol="1" spcCol="1270" anchor="ctr" anchorCtr="0">
          <a:noAutofit/>
        </a:bodyPr>
        <a:lstStyle/>
        <a:p>
          <a:pPr marL="0" lvl="0" indent="0" algn="l" defTabSz="533400">
            <a:lnSpc>
              <a:spcPct val="90000"/>
            </a:lnSpc>
            <a:spcBef>
              <a:spcPct val="0"/>
            </a:spcBef>
            <a:spcAft>
              <a:spcPct val="35000"/>
            </a:spcAft>
            <a:buNone/>
          </a:pPr>
          <a:r>
            <a:rPr lang="en-US" sz="1200" kern="1200" dirty="0"/>
            <a:t>Jump to conclusions </a:t>
          </a:r>
        </a:p>
      </dsp:txBody>
      <dsp:txXfrm>
        <a:off x="1051559" y="1104438"/>
        <a:ext cx="4206239" cy="1040029"/>
      </dsp:txXfrm>
    </dsp:sp>
    <dsp:sp modelId="{DAA97BDB-50DF-43F2-9516-74C5A6918EC7}">
      <dsp:nvSpPr>
        <dsp:cNvPr id="0" name=""/>
        <dsp:cNvSpPr/>
      </dsp:nvSpPr>
      <dsp:spPr>
        <a:xfrm>
          <a:off x="0" y="1104438"/>
          <a:ext cx="1051559" cy="104002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645" tIns="102732" rIns="55645" bIns="102732" numCol="1" spcCol="1270" anchor="ctr" anchorCtr="0">
          <a:noAutofit/>
        </a:bodyPr>
        <a:lstStyle/>
        <a:p>
          <a:pPr marL="0" lvl="0" indent="0" algn="ctr" defTabSz="666750">
            <a:lnSpc>
              <a:spcPct val="90000"/>
            </a:lnSpc>
            <a:spcBef>
              <a:spcPct val="0"/>
            </a:spcBef>
            <a:spcAft>
              <a:spcPct val="35000"/>
            </a:spcAft>
            <a:buNone/>
          </a:pPr>
          <a:r>
            <a:rPr lang="en-US" sz="1500" kern="1200"/>
            <a:t>Jump</a:t>
          </a:r>
        </a:p>
      </dsp:txBody>
      <dsp:txXfrm>
        <a:off x="0" y="1104438"/>
        <a:ext cx="1051559" cy="1040029"/>
      </dsp:txXfrm>
    </dsp:sp>
    <dsp:sp modelId="{BFB8EBC5-156E-4EB5-AAF5-5EC49397A18C}">
      <dsp:nvSpPr>
        <dsp:cNvPr id="0" name=""/>
        <dsp:cNvSpPr/>
      </dsp:nvSpPr>
      <dsp:spPr>
        <a:xfrm>
          <a:off x="1051559" y="2206869"/>
          <a:ext cx="4206239" cy="10400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3" tIns="264167" rIns="81613" bIns="264167" numCol="1" spcCol="1270" anchor="ctr" anchorCtr="0">
          <a:noAutofit/>
        </a:bodyPr>
        <a:lstStyle/>
        <a:p>
          <a:pPr marL="0" lvl="0" indent="0" algn="l" defTabSz="533400">
            <a:lnSpc>
              <a:spcPct val="90000"/>
            </a:lnSpc>
            <a:spcBef>
              <a:spcPct val="0"/>
            </a:spcBef>
            <a:spcAft>
              <a:spcPct val="35000"/>
            </a:spcAft>
            <a:buNone/>
          </a:pPr>
          <a:r>
            <a:rPr lang="en-US" sz="1200" kern="1200"/>
            <a:t>Don’t make promises that you cannot keep – always be honest and if you don’t have the answer say so.  </a:t>
          </a:r>
        </a:p>
      </dsp:txBody>
      <dsp:txXfrm>
        <a:off x="1051559" y="2206869"/>
        <a:ext cx="4206239" cy="1040029"/>
      </dsp:txXfrm>
    </dsp:sp>
    <dsp:sp modelId="{1C6C7191-1523-48BF-8458-042E0C47B6CF}">
      <dsp:nvSpPr>
        <dsp:cNvPr id="0" name=""/>
        <dsp:cNvSpPr/>
      </dsp:nvSpPr>
      <dsp:spPr>
        <a:xfrm>
          <a:off x="0" y="2206869"/>
          <a:ext cx="1051559" cy="104002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645" tIns="102732" rIns="55645" bIns="102732" numCol="1" spcCol="1270" anchor="ctr" anchorCtr="0">
          <a:noAutofit/>
        </a:bodyPr>
        <a:lstStyle/>
        <a:p>
          <a:pPr marL="0" lvl="0" indent="0" algn="ctr" defTabSz="666750">
            <a:lnSpc>
              <a:spcPct val="90000"/>
            </a:lnSpc>
            <a:spcBef>
              <a:spcPct val="0"/>
            </a:spcBef>
            <a:spcAft>
              <a:spcPct val="35000"/>
            </a:spcAft>
            <a:buNone/>
          </a:pPr>
          <a:r>
            <a:rPr lang="en-US" sz="1500" kern="1200"/>
            <a:t>Don’t make</a:t>
          </a:r>
        </a:p>
      </dsp:txBody>
      <dsp:txXfrm>
        <a:off x="0" y="2206869"/>
        <a:ext cx="1051559" cy="1040029"/>
      </dsp:txXfrm>
    </dsp:sp>
    <dsp:sp modelId="{D86D4E44-F049-434D-BD5E-546A8FA23FB6}">
      <dsp:nvSpPr>
        <dsp:cNvPr id="0" name=""/>
        <dsp:cNvSpPr/>
      </dsp:nvSpPr>
      <dsp:spPr>
        <a:xfrm>
          <a:off x="1051559" y="3309300"/>
          <a:ext cx="4206239" cy="10400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3" tIns="264167" rIns="81613" bIns="264167" numCol="1" spcCol="1270" anchor="ctr" anchorCtr="0">
          <a:noAutofit/>
        </a:bodyPr>
        <a:lstStyle/>
        <a:p>
          <a:pPr marL="0" lvl="0" indent="0" algn="l" defTabSz="533400">
            <a:lnSpc>
              <a:spcPct val="90000"/>
            </a:lnSpc>
            <a:spcBef>
              <a:spcPct val="0"/>
            </a:spcBef>
            <a:spcAft>
              <a:spcPct val="35000"/>
            </a:spcAft>
            <a:buNone/>
          </a:pPr>
          <a:r>
            <a:rPr lang="en-US" sz="1200" kern="1200" dirty="0"/>
            <a:t>Resist trying to push someone into doing something they aren’t ready to do  – sometimes you must accept that their life is just that </a:t>
          </a:r>
        </a:p>
      </dsp:txBody>
      <dsp:txXfrm>
        <a:off x="1051559" y="3309300"/>
        <a:ext cx="4206239" cy="1040029"/>
      </dsp:txXfrm>
    </dsp:sp>
    <dsp:sp modelId="{310B984F-2673-4E40-BDE7-08FEBF8893FF}">
      <dsp:nvSpPr>
        <dsp:cNvPr id="0" name=""/>
        <dsp:cNvSpPr/>
      </dsp:nvSpPr>
      <dsp:spPr>
        <a:xfrm>
          <a:off x="0" y="3309300"/>
          <a:ext cx="1051559" cy="104002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645" tIns="102732" rIns="55645" bIns="102732" numCol="1" spcCol="1270" anchor="ctr" anchorCtr="0">
          <a:noAutofit/>
        </a:bodyPr>
        <a:lstStyle/>
        <a:p>
          <a:pPr marL="0" lvl="0" indent="0" algn="ctr" defTabSz="666750">
            <a:lnSpc>
              <a:spcPct val="90000"/>
            </a:lnSpc>
            <a:spcBef>
              <a:spcPct val="0"/>
            </a:spcBef>
            <a:spcAft>
              <a:spcPct val="35000"/>
            </a:spcAft>
            <a:buNone/>
          </a:pPr>
          <a:r>
            <a:rPr lang="en-US" sz="1500" kern="1200"/>
            <a:t>Resist</a:t>
          </a:r>
        </a:p>
      </dsp:txBody>
      <dsp:txXfrm>
        <a:off x="0" y="3309300"/>
        <a:ext cx="1051559" cy="10400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72439-635E-499D-9945-6703786A2980}">
      <dsp:nvSpPr>
        <dsp:cNvPr id="0" name=""/>
        <dsp:cNvSpPr/>
      </dsp:nvSpPr>
      <dsp:spPr>
        <a:xfrm>
          <a:off x="212335" y="838495"/>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652937-9C40-4CA2-8122-50685328DA99}">
      <dsp:nvSpPr>
        <dsp:cNvPr id="0" name=""/>
        <dsp:cNvSpPr/>
      </dsp:nvSpPr>
      <dsp:spPr>
        <a:xfrm>
          <a:off x="492877" y="1119037"/>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AD191A-BB76-45E9-97CD-4A2F502A3A81}">
      <dsp:nvSpPr>
        <dsp:cNvPr id="0" name=""/>
        <dsp:cNvSpPr/>
      </dsp:nvSpPr>
      <dsp:spPr>
        <a:xfrm>
          <a:off x="1834517" y="838495"/>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dirty="0"/>
            <a:t>An understanding of a strengths-based approach and how it can be used in any intervention, in any setting, with any person including carers &amp; family, and by any health or social care member of staff. </a:t>
          </a:r>
          <a:endParaRPr lang="en-US" sz="1800" kern="1200" dirty="0"/>
        </a:p>
      </dsp:txBody>
      <dsp:txXfrm>
        <a:off x="1834517" y="838495"/>
        <a:ext cx="3148942" cy="1335915"/>
      </dsp:txXfrm>
    </dsp:sp>
    <dsp:sp modelId="{F47C99BA-6511-4795-B418-82E2B8671E6D}">
      <dsp:nvSpPr>
        <dsp:cNvPr id="0" name=""/>
        <dsp:cNvSpPr/>
      </dsp:nvSpPr>
      <dsp:spPr>
        <a:xfrm>
          <a:off x="5532139" y="838495"/>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58507-3B0E-4CD0-BDD1-8F1254DCEB87}">
      <dsp:nvSpPr>
        <dsp:cNvPr id="0" name=""/>
        <dsp:cNvSpPr/>
      </dsp:nvSpPr>
      <dsp:spPr>
        <a:xfrm>
          <a:off x="5812681" y="1119037"/>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0D5775-F671-4FBB-B4CC-71387114BDD7}">
      <dsp:nvSpPr>
        <dsp:cNvPr id="0" name=""/>
        <dsp:cNvSpPr/>
      </dsp:nvSpPr>
      <dsp:spPr>
        <a:xfrm>
          <a:off x="7154322" y="838495"/>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dirty="0"/>
            <a:t>An understanding of how people can be best supported, and their wellbeing promoted should be encouraged</a:t>
          </a:r>
          <a:endParaRPr lang="en-US" sz="2000" kern="1200" dirty="0"/>
        </a:p>
      </dsp:txBody>
      <dsp:txXfrm>
        <a:off x="7154322" y="838495"/>
        <a:ext cx="3148942" cy="1335915"/>
      </dsp:txXfrm>
    </dsp:sp>
    <dsp:sp modelId="{3E974E11-6DCB-45A9-BAFA-F113BF40A8F4}">
      <dsp:nvSpPr>
        <dsp:cNvPr id="0" name=""/>
        <dsp:cNvSpPr/>
      </dsp:nvSpPr>
      <dsp:spPr>
        <a:xfrm>
          <a:off x="212335" y="3065133"/>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665C1A-2320-44EA-A5D2-291F8CFB753E}">
      <dsp:nvSpPr>
        <dsp:cNvPr id="0" name=""/>
        <dsp:cNvSpPr/>
      </dsp:nvSpPr>
      <dsp:spPr>
        <a:xfrm>
          <a:off x="492877" y="3345675"/>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6E7ED6-C0E9-4B33-B4BC-A17EB6FC3F43}">
      <dsp:nvSpPr>
        <dsp:cNvPr id="0" name=""/>
        <dsp:cNvSpPr/>
      </dsp:nvSpPr>
      <dsp:spPr>
        <a:xfrm>
          <a:off x="1834517" y="3065133"/>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dirty="0"/>
            <a:t>Listening to the persons story through a strengths-based lens </a:t>
          </a:r>
          <a:endParaRPr lang="en-US" sz="2400" kern="1200" dirty="0"/>
        </a:p>
      </dsp:txBody>
      <dsp:txXfrm>
        <a:off x="1834517" y="3065133"/>
        <a:ext cx="3148942" cy="1335915"/>
      </dsp:txXfrm>
    </dsp:sp>
    <dsp:sp modelId="{5AE6BDA5-8D0D-4049-AE7E-030727DB7FCE}">
      <dsp:nvSpPr>
        <dsp:cNvPr id="0" name=""/>
        <dsp:cNvSpPr/>
      </dsp:nvSpPr>
      <dsp:spPr>
        <a:xfrm>
          <a:off x="5532139" y="3065133"/>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F278E9-8E36-4A57-949B-1475259BB592}">
      <dsp:nvSpPr>
        <dsp:cNvPr id="0" name=""/>
        <dsp:cNvSpPr/>
      </dsp:nvSpPr>
      <dsp:spPr>
        <a:xfrm>
          <a:off x="5812681" y="3345675"/>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1D1009-0797-4A57-AB35-A891668116D6}">
      <dsp:nvSpPr>
        <dsp:cNvPr id="0" name=""/>
        <dsp:cNvSpPr/>
      </dsp:nvSpPr>
      <dsp:spPr>
        <a:xfrm>
          <a:off x="7154322" y="3065133"/>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dirty="0"/>
            <a:t>Using questions to embed strengths</a:t>
          </a:r>
          <a:endParaRPr lang="en-US" sz="2400" kern="1200" dirty="0"/>
        </a:p>
      </dsp:txBody>
      <dsp:txXfrm>
        <a:off x="7154322" y="3065133"/>
        <a:ext cx="3148942" cy="13359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517258-1CE5-4E73-A827-92F6F6B0C395}">
      <dsp:nvSpPr>
        <dsp:cNvPr id="0" name=""/>
        <dsp:cNvSpPr/>
      </dsp:nvSpPr>
      <dsp:spPr>
        <a:xfrm>
          <a:off x="947201" y="818755"/>
          <a:ext cx="1451800" cy="1451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CFD4C2-FAA7-4D3F-B771-F5CBCA50D428}">
      <dsp:nvSpPr>
        <dsp:cNvPr id="0" name=""/>
        <dsp:cNvSpPr/>
      </dsp:nvSpPr>
      <dsp:spPr>
        <a:xfrm>
          <a:off x="59990"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b="1" kern="1200"/>
            <a:t>Thank you for completing module 1. </a:t>
          </a:r>
          <a:endParaRPr lang="en-US" sz="1700" kern="1200"/>
        </a:p>
      </dsp:txBody>
      <dsp:txXfrm>
        <a:off x="59990" y="2654049"/>
        <a:ext cx="3226223" cy="720000"/>
      </dsp:txXfrm>
    </dsp:sp>
    <dsp:sp modelId="{C2A64213-449C-42F2-8B66-4A83F1CED572}">
      <dsp:nvSpPr>
        <dsp:cNvPr id="0" name=""/>
        <dsp:cNvSpPr/>
      </dsp:nvSpPr>
      <dsp:spPr>
        <a:xfrm>
          <a:off x="4738014" y="818755"/>
          <a:ext cx="1451800" cy="1451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2ECAF9-3148-4BC7-8553-2ED26B0A005B}">
      <dsp:nvSpPr>
        <dsp:cNvPr id="0" name=""/>
        <dsp:cNvSpPr/>
      </dsp:nvSpPr>
      <dsp:spPr>
        <a:xfrm>
          <a:off x="3850802"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b="1" kern="1200"/>
            <a:t>We hope you found this is beneficial.</a:t>
          </a:r>
          <a:endParaRPr lang="en-US" sz="1700" kern="1200"/>
        </a:p>
      </dsp:txBody>
      <dsp:txXfrm>
        <a:off x="3850802" y="2654049"/>
        <a:ext cx="3226223" cy="720000"/>
      </dsp:txXfrm>
    </dsp:sp>
    <dsp:sp modelId="{C8432617-BB19-4CC2-913A-2DDC5CFFB9F1}">
      <dsp:nvSpPr>
        <dsp:cNvPr id="0" name=""/>
        <dsp:cNvSpPr/>
      </dsp:nvSpPr>
      <dsp:spPr>
        <a:xfrm>
          <a:off x="8528826" y="818755"/>
          <a:ext cx="1451800" cy="1451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81B2A3-139D-4BFE-9886-06A4980A017F}">
      <dsp:nvSpPr>
        <dsp:cNvPr id="0" name=""/>
        <dsp:cNvSpPr/>
      </dsp:nvSpPr>
      <dsp:spPr>
        <a:xfrm>
          <a:off x="7641615"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b="1" kern="1200"/>
            <a:t>Please remember to complete the quiz questions and the evaluation form on the Training Portal </a:t>
          </a:r>
          <a:endParaRPr lang="en-US" sz="1700" kern="1200"/>
        </a:p>
      </dsp:txBody>
      <dsp:txXfrm>
        <a:off x="7641615" y="2654049"/>
        <a:ext cx="3226223"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374191-E400-4FF6-9464-917D12E59BD1}" type="datetimeFigureOut">
              <a:rPr lang="en-GB" smtClean="0"/>
              <a:t>08/10/2024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37794E-D62A-459B-95B7-33ECD49BFAC3}" type="slidenum">
              <a:rPr lang="en-GB" smtClean="0"/>
              <a:t>‹#›</a:t>
            </a:fld>
            <a:endParaRPr lang="en-GB"/>
          </a:p>
        </p:txBody>
      </p:sp>
    </p:spTree>
    <p:extLst>
      <p:ext uri="{BB962C8B-B14F-4D97-AF65-F5344CB8AC3E}">
        <p14:creationId xmlns:p14="http://schemas.microsoft.com/office/powerpoint/2010/main" val="94522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SBP Training Module 1 – you will notice during the presentation there are icons on the slides you need to click on to play the voice over which will talk you through the slides. Not all need a voice over but where further explanation is required we have added this for ease.</a:t>
            </a:r>
          </a:p>
          <a:p>
            <a:endParaRPr lang="en-GB" dirty="0"/>
          </a:p>
          <a:p>
            <a:r>
              <a:rPr lang="en-GB" dirty="0"/>
              <a:t>We hope you enjoy the module.</a:t>
            </a:r>
          </a:p>
        </p:txBody>
      </p:sp>
      <p:sp>
        <p:nvSpPr>
          <p:cNvPr id="4" name="Slide Number Placeholder 3"/>
          <p:cNvSpPr>
            <a:spLocks noGrp="1"/>
          </p:cNvSpPr>
          <p:nvPr>
            <p:ph type="sldNum" sz="quarter" idx="5"/>
          </p:nvPr>
        </p:nvSpPr>
        <p:spPr/>
        <p:txBody>
          <a:bodyPr/>
          <a:lstStyle/>
          <a:p>
            <a:fld id="{2437794E-D62A-459B-95B7-33ECD49BFAC3}" type="slidenum">
              <a:rPr lang="en-GB" smtClean="0"/>
              <a:t>1</a:t>
            </a:fld>
            <a:endParaRPr lang="en-GB"/>
          </a:p>
        </p:txBody>
      </p:sp>
    </p:spTree>
    <p:extLst>
      <p:ext uri="{BB962C8B-B14F-4D97-AF65-F5344CB8AC3E}">
        <p14:creationId xmlns:p14="http://schemas.microsoft.com/office/powerpoint/2010/main" val="3146732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A local authority can promote a person’s wellbeing in many ways. How this happens will depend on the circumstances, including the person’s needs, goals and wishes, and how these impact on their wellbeing. There is no set approach – a local authority should consider each case on its own merits, consider what the person wants to achieve, and how the action which the local authority is taking may affect the wellbeing of the individual.</a:t>
            </a:r>
          </a:p>
          <a:p>
            <a:r>
              <a:rPr lang="en-GB" sz="1800" i="1" dirty="0"/>
              <a:t>Both research and practice show that a crucial dimension of wellbeing is the ability and opportunity to benefit from and contribute to one’s own community.</a:t>
            </a:r>
            <a:endParaRPr lang="en-US" sz="1800" i="1" dirty="0">
              <a:cs typeface="Calibri"/>
            </a:endParaRPr>
          </a:p>
          <a:p>
            <a:r>
              <a:rPr lang="en-GB" sz="1800" i="1" dirty="0"/>
              <a:t>This involves everybody - from people using services, to their carers and friends, and the practitioners supporting them, to understand what this approach means and how it supports assessment and eligibility.</a:t>
            </a:r>
            <a:endParaRPr lang="en-GB" sz="1800" i="1" dirty="0">
              <a:cs typeface="Calibri"/>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wellbeing principle applies equally to those who do not have eligible needs but come into contact with the system in some other way (for example, via an assessment that does not lead to ongoing care and support) as it does to those who go on to receive care and support, and have an ongoing relationship with the local authority. It should inform the delivery of universal services which are provided to all people in the local population, as well as being considered when meeting eligible needs. Although the wellbeing principle applies specifically when the local authority performs an activity or task, or makes a decision, in relation to a person, the principle should also be considered by the local authority when it undertakes broader, strategic functions, such as planning, which are not in relation to one individual. As such, wellbeing should be seen as the common theme around which care and support is built at local and national level.</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1BDFAE7-57A5-49CB-B9AF-78C712290001}" type="slidenum">
              <a:rPr lang="en-GB" smtClean="0"/>
              <a:t>10</a:t>
            </a:fld>
            <a:endParaRPr lang="en-GB"/>
          </a:p>
        </p:txBody>
      </p:sp>
    </p:spTree>
    <p:extLst>
      <p:ext uri="{BB962C8B-B14F-4D97-AF65-F5344CB8AC3E}">
        <p14:creationId xmlns:p14="http://schemas.microsoft.com/office/powerpoint/2010/main" val="248638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Connect</a:t>
            </a:r>
            <a:endParaRPr lang="en-US" b="1" i="1" dirty="0">
              <a:cs typeface="Calibri"/>
            </a:endParaRPr>
          </a:p>
          <a:p>
            <a:r>
              <a:rPr lang="en-US" i="1" dirty="0"/>
              <a:t>There is strong evidence that indicates that feeling close to, and valued by, other people is a fundamental human need and one that contributes to functioning well in the world.</a:t>
            </a:r>
            <a:endParaRPr lang="en-US" i="1" dirty="0">
              <a:cs typeface="Calibri"/>
            </a:endParaRPr>
          </a:p>
          <a:p>
            <a:r>
              <a:rPr lang="en-US" i="1" dirty="0"/>
              <a:t>It’s clear that social relationships are critical for promoting wellbeing and for acting as a buffer against mental ill health for people of all ages.</a:t>
            </a:r>
            <a:endParaRPr lang="en-US" i="1" dirty="0">
              <a:cs typeface="Calibri"/>
            </a:endParaRPr>
          </a:p>
          <a:p>
            <a:r>
              <a:rPr lang="en-US" b="1" i="1" dirty="0"/>
              <a:t>Be active</a:t>
            </a:r>
            <a:endParaRPr lang="en-US" b="1" i="1" dirty="0">
              <a:cs typeface="Calibri"/>
            </a:endParaRPr>
          </a:p>
          <a:p>
            <a:r>
              <a:rPr lang="en-US" i="1" dirty="0"/>
              <a:t>Regular physical activity is associated with lower rates of depression and anxiety across all age groups.</a:t>
            </a:r>
            <a:endParaRPr lang="en-US" i="1" dirty="0">
              <a:cs typeface="Calibri"/>
            </a:endParaRPr>
          </a:p>
          <a:p>
            <a:r>
              <a:rPr lang="en-US" i="1" dirty="0"/>
              <a:t>Exercise is essential for slowing age-related cognitive decline and for promoting well-being.</a:t>
            </a:r>
            <a:endParaRPr lang="en-US" i="1" dirty="0">
              <a:cs typeface="Calibri"/>
            </a:endParaRPr>
          </a:p>
          <a:p>
            <a:r>
              <a:rPr lang="en-US" b="1" i="1" dirty="0"/>
              <a:t>Take notice</a:t>
            </a:r>
            <a:endParaRPr lang="en-US" b="1" i="1" dirty="0">
              <a:cs typeface="Calibri"/>
            </a:endParaRPr>
          </a:p>
          <a:p>
            <a:r>
              <a:rPr lang="en-US" i="1" dirty="0"/>
              <a:t>Reminding yourself to ‘take notice’ can strengthen and broaden awareness.</a:t>
            </a:r>
            <a:endParaRPr lang="en-US" i="1" dirty="0">
              <a:cs typeface="Calibri"/>
            </a:endParaRPr>
          </a:p>
          <a:p>
            <a:r>
              <a:rPr lang="en-US" i="1" dirty="0"/>
              <a:t>Studies have shown that being aware of what is taking place in the present directly enhances your well-being and </a:t>
            </a:r>
            <a:r>
              <a:rPr lang="en-US" i="1" dirty="0" err="1"/>
              <a:t>savouring</a:t>
            </a:r>
            <a:r>
              <a:rPr lang="en-US" i="1" dirty="0"/>
              <a:t> ‘the moment’ can help to reaffirm your life priorities.</a:t>
            </a:r>
            <a:endParaRPr lang="en-US" i="1" dirty="0">
              <a:cs typeface="Calibri"/>
            </a:endParaRPr>
          </a:p>
          <a:p>
            <a:r>
              <a:rPr lang="en-US" i="1" dirty="0"/>
              <a:t>Heightened awareness also enhances your self-understanding and allows you to make positive choices based on your own values and motivations.</a:t>
            </a:r>
            <a:endParaRPr lang="en-US" i="1" dirty="0">
              <a:cs typeface="Calibri"/>
            </a:endParaRPr>
          </a:p>
          <a:p>
            <a:r>
              <a:rPr lang="en-US" i="1" dirty="0"/>
              <a:t>Take some time to enjoy the moment and the environment around you</a:t>
            </a:r>
            <a:endParaRPr lang="en-US" i="1" dirty="0">
              <a:cs typeface="Calibri"/>
            </a:endParaRPr>
          </a:p>
          <a:p>
            <a:r>
              <a:rPr lang="en-US" b="1" i="1" dirty="0"/>
              <a:t>Learn</a:t>
            </a:r>
            <a:endParaRPr lang="en-US" b="1" i="1" dirty="0">
              <a:cs typeface="Calibri"/>
            </a:endParaRPr>
          </a:p>
          <a:p>
            <a:r>
              <a:rPr lang="en-US" i="1" dirty="0"/>
              <a:t>Continued learning through life enhances self-esteem and encourages social interaction and a more active life.</a:t>
            </a:r>
            <a:endParaRPr lang="en-US" i="1" dirty="0">
              <a:cs typeface="Calibri"/>
            </a:endParaRPr>
          </a:p>
          <a:p>
            <a:r>
              <a:rPr lang="en-US" i="1" dirty="0"/>
              <a:t>Anecdotal evidence suggests that the opportunity to engage in work or educational activities particularly helps to lift older people out of depression</a:t>
            </a:r>
            <a:endParaRPr lang="en-US" i="1" dirty="0">
              <a:cs typeface="Calibri"/>
            </a:endParaRPr>
          </a:p>
          <a:p>
            <a:r>
              <a:rPr lang="en-US" b="1" i="1" dirty="0"/>
              <a:t>Give</a:t>
            </a:r>
            <a:endParaRPr lang="en-US" b="1" i="1" dirty="0">
              <a:cs typeface="Calibri"/>
            </a:endParaRPr>
          </a:p>
          <a:p>
            <a:r>
              <a:rPr lang="en-US" i="1" dirty="0"/>
              <a:t>Participation in social and community life has attracted a lot of attention in the field of wellbeing research.</a:t>
            </a:r>
            <a:endParaRPr lang="en-US" i="1" dirty="0">
              <a:cs typeface="Calibri"/>
            </a:endParaRPr>
          </a:p>
          <a:p>
            <a:r>
              <a:rPr lang="en-US" i="1" dirty="0"/>
              <a:t>Individuals who report a greater interest in helping others are more likely to rate themselves as happy.</a:t>
            </a:r>
            <a:endParaRPr lang="en-US" i="1" dirty="0">
              <a:cs typeface="Calibri"/>
            </a:endParaRPr>
          </a:p>
          <a:p>
            <a:r>
              <a:rPr lang="en-US" i="1" dirty="0"/>
              <a:t>Research into actions for promoting happiness has shown that committing an act of kindness once a week over a six-week period is associated with an increase in wellbeing</a:t>
            </a:r>
            <a:endParaRPr lang="en-GB" altLang="en-US" sz="1200" dirty="0"/>
          </a:p>
          <a:p>
            <a:endParaRPr lang="en-GB" dirty="0"/>
          </a:p>
        </p:txBody>
      </p:sp>
      <p:sp>
        <p:nvSpPr>
          <p:cNvPr id="4" name="Slide Number Placeholder 3"/>
          <p:cNvSpPr>
            <a:spLocks noGrp="1"/>
          </p:cNvSpPr>
          <p:nvPr>
            <p:ph type="sldNum" sz="quarter" idx="5"/>
          </p:nvPr>
        </p:nvSpPr>
        <p:spPr/>
        <p:txBody>
          <a:bodyPr/>
          <a:lstStyle/>
          <a:p>
            <a:fld id="{B1BDFAE7-57A5-49CB-B9AF-78C712290001}" type="slidenum">
              <a:rPr lang="en-GB" smtClean="0"/>
              <a:t>11</a:t>
            </a:fld>
            <a:endParaRPr lang="en-GB"/>
          </a:p>
        </p:txBody>
      </p:sp>
    </p:spTree>
    <p:extLst>
      <p:ext uri="{BB962C8B-B14F-4D97-AF65-F5344CB8AC3E}">
        <p14:creationId xmlns:p14="http://schemas.microsoft.com/office/powerpoint/2010/main" val="563573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have individuals put in place to look after themselves / build resilience.  </a:t>
            </a:r>
          </a:p>
          <a:p>
            <a:r>
              <a:rPr lang="en-GB" dirty="0"/>
              <a:t> </a:t>
            </a:r>
            <a:endParaRPr lang="en-GB" dirty="0">
              <a:cs typeface="Calibri"/>
            </a:endParaRPr>
          </a:p>
          <a:p>
            <a:r>
              <a:rPr lang="en-GB" dirty="0"/>
              <a:t>Things we can do: -</a:t>
            </a:r>
            <a:endParaRPr lang="en-GB" dirty="0">
              <a:cs typeface="Calibri"/>
            </a:endParaRPr>
          </a:p>
          <a:p>
            <a:r>
              <a:rPr lang="en-GB" dirty="0"/>
              <a:t>Look after ourselves and remember what is important. </a:t>
            </a:r>
            <a:endParaRPr lang="en-GB" dirty="0">
              <a:cs typeface="Calibri"/>
            </a:endParaRPr>
          </a:p>
          <a:p>
            <a:r>
              <a:rPr lang="en-GB" dirty="0"/>
              <a:t>Do our own asset map and build on it to maintain our resilience </a:t>
            </a:r>
            <a:endParaRPr lang="en-GB" dirty="0">
              <a:cs typeface="Calibri"/>
            </a:endParaRPr>
          </a:p>
          <a:p>
            <a:r>
              <a:rPr lang="en-GB" dirty="0"/>
              <a:t>Don’t see crises as insurmountable problems - Keep things in perspective </a:t>
            </a:r>
            <a:endParaRPr lang="en-GB" dirty="0">
              <a:cs typeface="Calibri"/>
            </a:endParaRPr>
          </a:p>
          <a:p>
            <a:r>
              <a:rPr lang="en-GB" dirty="0"/>
              <a:t>Accept change is part of living </a:t>
            </a:r>
            <a:endParaRPr lang="en-GB" dirty="0">
              <a:cs typeface="Calibri"/>
            </a:endParaRPr>
          </a:p>
          <a:p>
            <a:r>
              <a:rPr lang="en-GB" dirty="0"/>
              <a:t>Learning from mistakes </a:t>
            </a:r>
            <a:endParaRPr lang="en-GB" dirty="0">
              <a:cs typeface="Calibri"/>
            </a:endParaRPr>
          </a:p>
          <a:p>
            <a:r>
              <a:rPr lang="en-GB" dirty="0"/>
              <a:t>Recognising emotions – you don't own others’ emotions if they are crying or shouting  </a:t>
            </a:r>
            <a:endParaRPr lang="en-GB" dirty="0">
              <a:cs typeface="Calibri"/>
            </a:endParaRPr>
          </a:p>
          <a:p>
            <a:r>
              <a:rPr lang="en-GB" dirty="0"/>
              <a:t>Set realistic goals and move towards them </a:t>
            </a:r>
            <a:endParaRPr lang="en-GB" dirty="0">
              <a:cs typeface="Calibri"/>
            </a:endParaRPr>
          </a:p>
          <a:p>
            <a:r>
              <a:rPr lang="en-GB" dirty="0"/>
              <a:t>Look for opportunities for self-development </a:t>
            </a:r>
            <a:endParaRPr lang="en-GB" dirty="0">
              <a:cs typeface="Calibri"/>
            </a:endParaRPr>
          </a:p>
          <a:p>
            <a:r>
              <a:rPr lang="en-GB" dirty="0"/>
              <a:t>Develop a positive self-view </a:t>
            </a:r>
            <a:endParaRPr lang="en-GB" dirty="0">
              <a:cs typeface="Calibri"/>
            </a:endParaRPr>
          </a:p>
          <a:p>
            <a:r>
              <a:rPr lang="en-GB" dirty="0"/>
              <a:t>Maintain a positive outlook </a:t>
            </a:r>
            <a:endParaRPr lang="en-GB" dirty="0">
              <a:cs typeface="Calibri"/>
            </a:endParaRPr>
          </a:p>
          <a:p>
            <a:endParaRPr lang="en-GB" i="1" dirty="0">
              <a:cs typeface="Calibri" panose="020F0502020204030204"/>
            </a:endParaRPr>
          </a:p>
        </p:txBody>
      </p:sp>
      <p:sp>
        <p:nvSpPr>
          <p:cNvPr id="4" name="Slide Number Placeholder 3"/>
          <p:cNvSpPr>
            <a:spLocks noGrp="1"/>
          </p:cNvSpPr>
          <p:nvPr>
            <p:ph type="sldNum" sz="quarter" idx="5"/>
          </p:nvPr>
        </p:nvSpPr>
        <p:spPr/>
        <p:txBody>
          <a:bodyPr/>
          <a:lstStyle/>
          <a:p>
            <a:pPr defTabSz="483078">
              <a:defRPr/>
            </a:pPr>
            <a:fld id="{DB9EB689-707E-45C6-A801-812B69EDCEAE}" type="slidenum">
              <a:rPr lang="en-GB">
                <a:solidFill>
                  <a:prstClr val="black"/>
                </a:solidFill>
                <a:latin typeface="Calibri" panose="020F0502020204030204"/>
              </a:rPr>
              <a:pPr defTabSz="483078">
                <a:defRPr/>
              </a:pPr>
              <a:t>12</a:t>
            </a:fld>
            <a:endParaRPr lang="en-GB">
              <a:solidFill>
                <a:prstClr val="black"/>
              </a:solidFill>
              <a:latin typeface="Calibri" panose="020F0502020204030204"/>
            </a:endParaRPr>
          </a:p>
        </p:txBody>
      </p:sp>
    </p:spTree>
    <p:extLst>
      <p:ext uri="{BB962C8B-B14F-4D97-AF65-F5344CB8AC3E}">
        <p14:creationId xmlns:p14="http://schemas.microsoft.com/office/powerpoint/2010/main" val="1089001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strengths-based approach starts with the premise that all of us have something to offer, including people who need support to participate fully in the community, and even people nearing the end of their lives.</a:t>
            </a:r>
            <a:r>
              <a:rPr lang="en-US" dirty="0"/>
              <a:t> </a:t>
            </a:r>
          </a:p>
          <a:p>
            <a:r>
              <a:rPr lang="en-US" dirty="0"/>
              <a:t> </a:t>
            </a:r>
            <a:endParaRPr lang="en-GB" dirty="0"/>
          </a:p>
          <a:p>
            <a:r>
              <a:rPr lang="en-GB" dirty="0"/>
              <a:t>About enabling people to find the best solutions for themselves, to support them in making independent decisions about how they live .</a:t>
            </a:r>
            <a:endParaRPr lang="en-GB" dirty="0">
              <a:cs typeface="Calibri"/>
            </a:endParaRPr>
          </a:p>
          <a:p>
            <a:r>
              <a:rPr lang="en-US" dirty="0"/>
              <a:t> </a:t>
            </a:r>
            <a:endParaRPr lang="en-GB" dirty="0"/>
          </a:p>
          <a:p>
            <a:r>
              <a:rPr lang="en-GB" dirty="0"/>
              <a:t>The strengths-based approach will in many places result in a cultural shift, with health and social care focusing on the person’s strengths and abilities. It means thinking positively about people who need care and support as well as engaging with the community to reduce isolation and draw those with care and support needs further into community networks. The strengths-based approach is about reducing dependency and challenging ‘prescription culture’. </a:t>
            </a:r>
            <a:endParaRPr lang="en-GB" dirty="0">
              <a:cs typeface="Calibri"/>
            </a:endParaRPr>
          </a:p>
          <a:p>
            <a:r>
              <a:rPr lang="en-GB" dirty="0"/>
              <a:t> </a:t>
            </a:r>
            <a:endParaRPr lang="en-GB" dirty="0">
              <a:cs typeface="Calibri"/>
            </a:endParaRPr>
          </a:p>
          <a:p>
            <a:r>
              <a:rPr lang="en-GB" dirty="0"/>
              <a:t>Crucially, it is about protecting and promoting the person’s independence, resilience, choice and wellbeing. And using the Care Act 3 step approach we should be looking at what’s not working how can we support you - emphasises the use of professional engagement and judgement, as opposed to procedural approaches </a:t>
            </a:r>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B1BDFAE7-57A5-49CB-B9AF-78C712290001}" type="slidenum">
              <a:rPr lang="en-GB" smtClean="0"/>
              <a:t>13</a:t>
            </a:fld>
            <a:endParaRPr lang="en-GB"/>
          </a:p>
        </p:txBody>
      </p:sp>
    </p:spTree>
    <p:extLst>
      <p:ext uri="{BB962C8B-B14F-4D97-AF65-F5344CB8AC3E}">
        <p14:creationId xmlns:p14="http://schemas.microsoft.com/office/powerpoint/2010/main" val="1858672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t>As </a:t>
            </a:r>
            <a:r>
              <a:rPr lang="en-GB" dirty="0">
                <a:effectLst/>
              </a:rPr>
              <a:t>individuals we are all different, and the Care Act recognises this. As individuals we have multiple skills, knowledge, talents, character traits, relationships and abilities.</a:t>
            </a:r>
            <a:r>
              <a:rPr lang="en-GB" dirty="0"/>
              <a:t> </a:t>
            </a:r>
            <a:endParaRPr lang="en-US" dirty="0">
              <a:effectLst/>
            </a:endParaRPr>
          </a:p>
          <a:p>
            <a:pPr>
              <a:lnSpc>
                <a:spcPct val="107000"/>
              </a:lnSpc>
              <a:spcAft>
                <a:spcPts val="800"/>
              </a:spcAft>
            </a:pPr>
            <a:r>
              <a:rPr lang="en-GB" dirty="0">
                <a:effectLst/>
              </a:rPr>
              <a:t>Interventions become holistic, person-centred and outcomes focused, which are key elements for a strengths-based approach, and will result in better outcomes and lives for individuals.</a:t>
            </a:r>
            <a:endParaRPr lang="en-US" dirty="0">
              <a:effectLst/>
            </a:endParaRPr>
          </a:p>
          <a:p>
            <a:pPr>
              <a:lnSpc>
                <a:spcPct val="107000"/>
              </a:lnSpc>
              <a:spcAft>
                <a:spcPts val="800"/>
              </a:spcAft>
            </a:pPr>
            <a:r>
              <a:rPr lang="en-GB" dirty="0">
                <a:effectLst/>
              </a:rPr>
              <a:t>Social workers and social care professionals must build a trusting relationship with the individual where they can show empathy whilst maintaining the necessary professional objectivity. It is not about providing ‘made up solutions’ or ‘fixing’ problems/deficits, but enabling people to live the lives they want to lead.</a:t>
            </a:r>
            <a:r>
              <a:rPr lang="en-GB" dirty="0"/>
              <a:t> </a:t>
            </a:r>
            <a:endParaRPr lang="en-US" dirty="0">
              <a:effectLst/>
            </a:endParaRPr>
          </a:p>
          <a:p>
            <a:pPr>
              <a:lnSpc>
                <a:spcPct val="107000"/>
              </a:lnSpc>
              <a:spcAft>
                <a:spcPts val="800"/>
              </a:spcAft>
            </a:pPr>
            <a:r>
              <a:rPr lang="en-GB" dirty="0">
                <a:effectLst/>
              </a:rPr>
              <a:t>This cannot be done in a prescriptive or rigid way because individuals and their circumstances are different (i.e. have different strengths, networks, resources, desires, etc.) even if affected by the same ‘disability, impairment or illness’. It isn’t about services either; it is about meaningful lives, it is about the individual and their social and family networks and their communities and how all of them link together maximising outcomes for individuals. Community social work and community development are fundamental in strengths-based approaches.</a:t>
            </a:r>
            <a:endParaRPr lang="en-US" dirty="0"/>
          </a:p>
          <a:p>
            <a:endParaRPr lang="en-GB" dirty="0">
              <a:effectLst/>
            </a:endParaRPr>
          </a:p>
          <a:p>
            <a:r>
              <a:rPr lang="en-GB" dirty="0">
                <a:effectLst/>
              </a:rPr>
              <a:t>Please note that the MS teams channel refers to Bury Council staff only.</a:t>
            </a:r>
          </a:p>
          <a:p>
            <a:pPr>
              <a:lnSpc>
                <a:spcPct val="107000"/>
              </a:lnSpc>
              <a:spcAft>
                <a:spcPts val="800"/>
              </a:spcAft>
            </a:pPr>
            <a:endParaRPr lang="en-GB" sz="1800" dirty="0">
              <a:cs typeface="Calibri"/>
            </a:endParaRPr>
          </a:p>
        </p:txBody>
      </p:sp>
      <p:sp>
        <p:nvSpPr>
          <p:cNvPr id="4" name="Slide Number Placeholder 3"/>
          <p:cNvSpPr>
            <a:spLocks noGrp="1"/>
          </p:cNvSpPr>
          <p:nvPr>
            <p:ph type="sldNum" sz="quarter" idx="5"/>
          </p:nvPr>
        </p:nvSpPr>
        <p:spPr/>
        <p:txBody>
          <a:bodyPr/>
          <a:lstStyle/>
          <a:p>
            <a:fld id="{B1BDFAE7-57A5-49CB-B9AF-78C712290001}" type="slidenum">
              <a:rPr lang="en-GB" smtClean="0"/>
              <a:t>15</a:t>
            </a:fld>
            <a:endParaRPr lang="en-GB"/>
          </a:p>
        </p:txBody>
      </p:sp>
    </p:spTree>
    <p:extLst>
      <p:ext uri="{BB962C8B-B14F-4D97-AF65-F5344CB8AC3E}">
        <p14:creationId xmlns:p14="http://schemas.microsoft.com/office/powerpoint/2010/main" val="691286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cs typeface="Calibri"/>
            </a:endParaRPr>
          </a:p>
        </p:txBody>
      </p:sp>
      <p:sp>
        <p:nvSpPr>
          <p:cNvPr id="4" name="Slide Number Placeholder 3"/>
          <p:cNvSpPr>
            <a:spLocks noGrp="1"/>
          </p:cNvSpPr>
          <p:nvPr>
            <p:ph type="sldNum" sz="quarter" idx="5"/>
          </p:nvPr>
        </p:nvSpPr>
        <p:spPr/>
        <p:txBody>
          <a:bodyPr/>
          <a:lstStyle/>
          <a:p>
            <a:fld id="{B1BDFAE7-57A5-49CB-B9AF-78C712290001}" type="slidenum">
              <a:rPr lang="en-GB" smtClean="0"/>
              <a:t>16</a:t>
            </a:fld>
            <a:endParaRPr lang="en-GB"/>
          </a:p>
        </p:txBody>
      </p:sp>
    </p:spTree>
    <p:extLst>
      <p:ext uri="{BB962C8B-B14F-4D97-AF65-F5344CB8AC3E}">
        <p14:creationId xmlns:p14="http://schemas.microsoft.com/office/powerpoint/2010/main" val="1286239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dirty="0"/>
              <a:t>Working in this way, shifts from working in a deficit model, whereby the focus is on the person’s problems and what they are unable to do. A deficit model is stigmatising and with some people, can perpetuate feelings of helplessness and defeat.  </a:t>
            </a:r>
            <a:endParaRPr lang="en-US" dirty="0"/>
          </a:p>
          <a:p>
            <a:pPr>
              <a:lnSpc>
                <a:spcPct val="107000"/>
              </a:lnSpc>
              <a:spcAft>
                <a:spcPts val="800"/>
              </a:spcAft>
            </a:pPr>
            <a:r>
              <a:rPr lang="en-GB" dirty="0"/>
              <a:t>Conversely, a strengths-based model is empowering and starts with what's not working. Whist the persons condition and situation is acknowledged, they are not defined by their illness, their condition or their disability.</a:t>
            </a:r>
            <a:endParaRPr lang="en-US" dirty="0"/>
          </a:p>
          <a:p>
            <a:pPr>
              <a:lnSpc>
                <a:spcPct val="107000"/>
              </a:lnSpc>
              <a:spcAft>
                <a:spcPts val="800"/>
              </a:spcAft>
            </a:pPr>
            <a:r>
              <a:rPr lang="en-GB" dirty="0"/>
              <a:t>A strengths-based model fosters hope and supports the person to reflect on what they want to achieve and what techniques may have been successful for them in the past. It also, allows the practitioner to get to the heart of the person and understand their individuality, strengths, wishes and priorities. What had they previously enjoyed doing? What level of independence did they once have? What aspirations for their life do they have?</a:t>
            </a:r>
            <a:endParaRPr lang="en-US" dirty="0"/>
          </a:p>
          <a:p>
            <a:endParaRPr lang="en-GB" dirty="0"/>
          </a:p>
          <a:p>
            <a:r>
              <a:rPr lang="en-GB" altLang="en-US" dirty="0">
                <a:latin typeface="Arial"/>
                <a:cs typeface="Arial"/>
              </a:rPr>
              <a:t>This approach prompts a curious conversation approach – being curious listening to what the person is saying and understanding their lived experiences.</a:t>
            </a:r>
          </a:p>
          <a:p>
            <a:endParaRPr lang="en-GB" dirty="0">
              <a:latin typeface="Calibri" panose="020F0502020204030204"/>
              <a:ea typeface="Geneva"/>
              <a:cs typeface="Calibri"/>
            </a:endParaRPr>
          </a:p>
          <a:p>
            <a:endParaRPr lang="en-GB" altLang="en-US" dirty="0">
              <a:latin typeface="Arial"/>
              <a:ea typeface="Geneva"/>
              <a:cs typeface="Arial"/>
            </a:endParaRPr>
          </a:p>
        </p:txBody>
      </p:sp>
      <p:sp>
        <p:nvSpPr>
          <p:cNvPr id="4" name="Slide Number Placeholder 3"/>
          <p:cNvSpPr>
            <a:spLocks noGrp="1"/>
          </p:cNvSpPr>
          <p:nvPr>
            <p:ph type="sldNum" sz="quarter" idx="5"/>
          </p:nvPr>
        </p:nvSpPr>
        <p:spPr/>
        <p:txBody>
          <a:bodyPr/>
          <a:lstStyle/>
          <a:p>
            <a:fld id="{B1BDFAE7-57A5-49CB-B9AF-78C712290001}" type="slidenum">
              <a:rPr lang="en-GB" smtClean="0"/>
              <a:t>17</a:t>
            </a:fld>
            <a:endParaRPr lang="en-GB"/>
          </a:p>
        </p:txBody>
      </p:sp>
    </p:spTree>
    <p:extLst>
      <p:ext uri="{BB962C8B-B14F-4D97-AF65-F5344CB8AC3E}">
        <p14:creationId xmlns:p14="http://schemas.microsoft.com/office/powerpoint/2010/main" val="1072618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talk with patients / individuals we must create relationships based on a collaborative process that will enable us to explore together what their strengths, needs and personal outcomes are.   </a:t>
            </a:r>
            <a:endParaRPr lang="en-US" dirty="0"/>
          </a:p>
          <a:p>
            <a:r>
              <a:rPr lang="en-GB" dirty="0"/>
              <a:t> </a:t>
            </a:r>
            <a:endParaRPr lang="en-GB" dirty="0">
              <a:cs typeface="Calibri"/>
            </a:endParaRPr>
          </a:p>
          <a:p>
            <a:r>
              <a:rPr lang="en-GB" dirty="0"/>
              <a:t>We need to move away from asking questions on a form to having a conversation and building a relationship. Move from ‘what problems are you having preparing a meal or getting out of the house?’ to ‘what does a good day look like for you?’</a:t>
            </a:r>
            <a:r>
              <a:rPr lang="en-US" dirty="0"/>
              <a:t> </a:t>
            </a:r>
            <a:endParaRPr lang="en-GB" dirty="0"/>
          </a:p>
          <a:p>
            <a:r>
              <a:rPr lang="en-US" dirty="0"/>
              <a:t> </a:t>
            </a:r>
            <a:endParaRPr lang="en-GB" dirty="0"/>
          </a:p>
          <a:p>
            <a:r>
              <a:rPr lang="en-GB" dirty="0"/>
              <a:t>Through a strength -based approach we can support the individual to identify their personal outcomes, their needs, and their strengths, including social and family networks and other universal resources available to them.  But we must ensure that outcomes / aspirations are realistic and achievable</a:t>
            </a:r>
            <a:endParaRPr lang="en-GB" dirty="0">
              <a:cs typeface="Calibri"/>
            </a:endParaRPr>
          </a:p>
          <a:p>
            <a:r>
              <a:rPr lang="en-GB" dirty="0"/>
              <a:t> </a:t>
            </a:r>
            <a:endParaRPr lang="en-GB" dirty="0">
              <a:cs typeface="Calibri"/>
            </a:endParaRPr>
          </a:p>
          <a:p>
            <a:r>
              <a:rPr lang="en-GB" dirty="0"/>
              <a:t>We can then work together to identify how the strengths – individual and community resources, can support them to improve their lives. This may be, for example, the local council, their skills or knowledge, a friend, library, neighbour, health club or a social group. </a:t>
            </a:r>
            <a:endParaRPr lang="en-GB" dirty="0">
              <a:cs typeface="Calibri"/>
            </a:endParaRPr>
          </a:p>
          <a:p>
            <a:r>
              <a:rPr lang="en-GB" dirty="0"/>
              <a:t> </a:t>
            </a:r>
            <a:endParaRPr lang="en-GB" dirty="0">
              <a:cs typeface="Calibri"/>
            </a:endParaRPr>
          </a:p>
          <a:p>
            <a:r>
              <a:rPr lang="en-GB" dirty="0"/>
              <a:t>Using these tools people can discover assets and strengths they have or could have access to and that may be through local facilities, professionals or their own talents or those of a friend or family member. </a:t>
            </a:r>
            <a:endParaRPr lang="en-GB" dirty="0">
              <a:cs typeface="Calibri"/>
            </a:endParaRPr>
          </a:p>
          <a:p>
            <a:r>
              <a:rPr lang="en-GB" dirty="0"/>
              <a:t> </a:t>
            </a:r>
            <a:endParaRPr lang="en-GB" dirty="0">
              <a:cs typeface="Calibri"/>
            </a:endParaRPr>
          </a:p>
          <a:p>
            <a:r>
              <a:rPr lang="en-GB" dirty="0"/>
              <a:t>When we, practitioners and individuals work collaboratively, we open up that apparently simple ‘circumstance’ of each individual and unfold a whole world of possibilities. </a:t>
            </a:r>
            <a:endParaRPr lang="en-GB" dirty="0">
              <a:cs typeface="Calibri"/>
            </a:endParaRPr>
          </a:p>
          <a:p>
            <a:endParaRPr lang="en-GB" sz="1200" dirty="0">
              <a:effectLst/>
              <a:latin typeface="Calibri"/>
              <a:ea typeface="Times New Roman" panose="02020603050405020304" pitchFamily="18" charset="0"/>
              <a:cs typeface="Calibri"/>
            </a:endParaRPr>
          </a:p>
          <a:p>
            <a:endParaRPr lang="en-GB" dirty="0"/>
          </a:p>
        </p:txBody>
      </p:sp>
      <p:sp>
        <p:nvSpPr>
          <p:cNvPr id="4" name="Slide Number Placeholder 3"/>
          <p:cNvSpPr>
            <a:spLocks noGrp="1"/>
          </p:cNvSpPr>
          <p:nvPr>
            <p:ph type="sldNum" sz="quarter" idx="5"/>
          </p:nvPr>
        </p:nvSpPr>
        <p:spPr/>
        <p:txBody>
          <a:bodyPr/>
          <a:lstStyle/>
          <a:p>
            <a:fld id="{B1BDFAE7-57A5-49CB-B9AF-78C712290001}" type="slidenum">
              <a:rPr lang="en-GB" smtClean="0"/>
              <a:t>18</a:t>
            </a:fld>
            <a:endParaRPr lang="en-GB"/>
          </a:p>
        </p:txBody>
      </p:sp>
    </p:spTree>
    <p:extLst>
      <p:ext uri="{BB962C8B-B14F-4D97-AF65-F5344CB8AC3E}">
        <p14:creationId xmlns:p14="http://schemas.microsoft.com/office/powerpoint/2010/main" val="1486619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Co-production can be a slippery concept and if it is not clearly defined there is a danger that its meaning is diluted and its potential to transform services is reduced. At the same time, a definition that is too narrow can stifle creativity and decrease innovation. Definitions and language are important but the move toward co-production needs to be more than just a change in words. There is a danger of wrongly assuming that the right words will be followed by the right actions.</a:t>
            </a:r>
            <a:endParaRPr lang="en-US" dirty="0"/>
          </a:p>
          <a:p>
            <a:endParaRPr lang="en-GB" sz="1800" dirty="0">
              <a:cs typeface="Calibri" panose="020F0502020204030204"/>
            </a:endParaRPr>
          </a:p>
          <a:p>
            <a:r>
              <a:rPr lang="en-GB" dirty="0"/>
              <a:t>So what is co-production; and what does it mean to us - Co-produce a shared picture of </a:t>
            </a:r>
            <a:r>
              <a:rPr lang="en-GB" b="1" dirty="0"/>
              <a:t>what good looks like</a:t>
            </a:r>
            <a:r>
              <a:rPr lang="en-GB" dirty="0"/>
              <a:t> and user-friendly ways to </a:t>
            </a:r>
            <a:r>
              <a:rPr lang="en-GB" b="1" dirty="0"/>
              <a:t>track its achievement</a:t>
            </a:r>
            <a:r>
              <a:rPr lang="en-GB" dirty="0"/>
              <a:t>.</a:t>
            </a:r>
          </a:p>
          <a:p>
            <a:r>
              <a:rPr lang="en-GB" dirty="0"/>
              <a:t>The strengths-based approach encourages people to work together to understand how a person’s care and support needs can be met in different ways - including their own strengths and of those around them, for example, family members and their community.</a:t>
            </a:r>
          </a:p>
          <a:p>
            <a:r>
              <a:rPr lang="en-GB" dirty="0"/>
              <a:t>Assessments should now be about supporting people to take the lead in finding solutions. Recognising their contribution helps to build confidence and strengthens their ability to take control over their lives.</a:t>
            </a:r>
          </a:p>
          <a:p>
            <a:r>
              <a:rPr lang="en-GB" dirty="0"/>
              <a:t>It involves looking at the resources available from the public sector, the private sector, the community and the individual.</a:t>
            </a:r>
            <a:br>
              <a:rPr lang="en-GB" dirty="0">
                <a:cs typeface="+mn-lt"/>
              </a:rPr>
            </a:br>
            <a:r>
              <a:rPr lang="en-GB" dirty="0"/>
              <a:t>Schools, libraries, GP Surgeries, social clubs and local businesses should all be considered to see what they can offer.</a:t>
            </a:r>
          </a:p>
          <a:p>
            <a:endParaRPr lang="en-GB" sz="1800" dirty="0">
              <a:cs typeface="Calibri"/>
            </a:endParaRPr>
          </a:p>
          <a:p>
            <a:r>
              <a:rPr lang="en-GB" sz="1800" dirty="0"/>
              <a:t>Co-production is about developing more equal partnerships between people who use services, carers and professionals.</a:t>
            </a:r>
          </a:p>
          <a:p>
            <a:r>
              <a:rPr lang="en-GB" sz="1800" dirty="0"/>
              <a:t>It is important to have an agreed definition between everyone taking part in any co-production activity.</a:t>
            </a:r>
          </a:p>
          <a:p>
            <a:r>
              <a:rPr lang="en-GB" sz="1800" dirty="0"/>
              <a:t>There are key principles for co-production around equality, diversity, access and reciprocity.</a:t>
            </a:r>
          </a:p>
          <a:p>
            <a:r>
              <a:rPr lang="en-GB" sz="1800" dirty="0"/>
              <a:t>Co-production can help make the best use of resources, deliver better outcomes for people who use services and carers, build stronger communities and develop citizenship.</a:t>
            </a:r>
          </a:p>
          <a:p>
            <a:r>
              <a:rPr lang="en-GB" sz="1800" dirty="0"/>
              <a:t>To do co-production, organisations need to make changes to their culture, structure and practice and to regularly review progress</a:t>
            </a:r>
          </a:p>
          <a:p>
            <a:r>
              <a:rPr lang="en-GB" sz="1800" dirty="0">
                <a:cs typeface="Calibri" panose="020F0502020204030204"/>
              </a:rPr>
              <a:t>Council is currently building and moving towards a self assessment portal</a:t>
            </a:r>
          </a:p>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B1BDFAE7-57A5-49CB-B9AF-78C712290001}" type="slidenum">
              <a:rPr lang="en-GB" smtClean="0"/>
              <a:t>19</a:t>
            </a:fld>
            <a:endParaRPr lang="en-GB"/>
          </a:p>
        </p:txBody>
      </p:sp>
    </p:spTree>
    <p:extLst>
      <p:ext uri="{BB962C8B-B14F-4D97-AF65-F5344CB8AC3E}">
        <p14:creationId xmlns:p14="http://schemas.microsoft.com/office/powerpoint/2010/main" val="1486619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Calibri"/>
                <a:cs typeface="Calibri"/>
              </a:rPr>
              <a:t>So what is co-production; and what does it mean to us</a:t>
            </a:r>
            <a:r>
              <a:rPr lang="en-GB" dirty="0">
                <a:solidFill>
                  <a:srgbClr val="000000"/>
                </a:solidFill>
                <a:latin typeface="Calibri"/>
                <a:cs typeface="Calibri"/>
              </a:rPr>
              <a:t> -</a:t>
            </a:r>
            <a:r>
              <a:rPr lang="en-GB" dirty="0"/>
              <a:t> Co-produce a shared picture of </a:t>
            </a:r>
            <a:r>
              <a:rPr lang="en-GB" b="1" dirty="0"/>
              <a:t>what good looks like</a:t>
            </a:r>
            <a:r>
              <a:rPr lang="en-GB" dirty="0"/>
              <a:t> and user-friendly ways to </a:t>
            </a:r>
            <a:r>
              <a:rPr lang="en-GB" b="1" dirty="0"/>
              <a:t>track its achievement</a:t>
            </a:r>
            <a:r>
              <a:rPr lang="en-GB" dirty="0"/>
              <a:t>.</a:t>
            </a:r>
            <a:endParaRPr lang="en-GB" b="0" i="0" dirty="0">
              <a:solidFill>
                <a:srgbClr val="000000"/>
              </a:solidFill>
              <a:effectLst/>
              <a:latin typeface="Calibri" panose="020F0502020204030204" pitchFamily="34" charset="0"/>
            </a:endParaRPr>
          </a:p>
          <a:p>
            <a:r>
              <a:rPr lang="en-GB" dirty="0"/>
              <a:t>The strengths-based approach encourages people to work together to understand how a person’s care and support needs can be met in different ways - including their own strengths and of those around them, for example, family members and their community.</a:t>
            </a:r>
            <a:endParaRPr lang="en-GB" dirty="0">
              <a:cs typeface="Calibri"/>
            </a:endParaRPr>
          </a:p>
          <a:p>
            <a:r>
              <a:rPr lang="en-GB" dirty="0"/>
              <a:t>Assessments should now be about supporting people to take the lead in finding solutions. Recognising their contribution helps to build confidence and strengthens their ability to take control over their lives.</a:t>
            </a:r>
            <a:endParaRPr lang="en-GB" dirty="0">
              <a:cs typeface="Calibri" panose="020F0502020204030204"/>
            </a:endParaRPr>
          </a:p>
          <a:p>
            <a:r>
              <a:rPr lang="en-GB" dirty="0"/>
              <a:t>It involves looking at the resources available from the public sector, the private sector, the community and the individual.</a:t>
            </a:r>
            <a:br>
              <a:rPr lang="en-GB" dirty="0">
                <a:cs typeface="+mn-lt"/>
              </a:rPr>
            </a:br>
            <a:r>
              <a:rPr lang="en-GB" dirty="0"/>
              <a:t>Schools, libraries, GP Surgeries, social clubs and local businesses should all be considered to see what they can offer.</a:t>
            </a:r>
            <a:endParaRPr lang="en-GB" dirty="0">
              <a:cs typeface="Calibri"/>
            </a:endParaRPr>
          </a:p>
        </p:txBody>
      </p:sp>
      <p:sp>
        <p:nvSpPr>
          <p:cNvPr id="4" name="Slide Number Placeholder 3"/>
          <p:cNvSpPr>
            <a:spLocks noGrp="1"/>
          </p:cNvSpPr>
          <p:nvPr>
            <p:ph type="sldNum" sz="quarter" idx="5"/>
          </p:nvPr>
        </p:nvSpPr>
        <p:spPr/>
        <p:txBody>
          <a:bodyPr/>
          <a:lstStyle/>
          <a:p>
            <a:fld id="{B1BDFAE7-57A5-49CB-B9AF-78C712290001}" type="slidenum">
              <a:rPr lang="en-GB" smtClean="0"/>
              <a:t>20</a:t>
            </a:fld>
            <a:endParaRPr lang="en-GB"/>
          </a:p>
        </p:txBody>
      </p:sp>
    </p:spTree>
    <p:extLst>
      <p:ext uri="{BB962C8B-B14F-4D97-AF65-F5344CB8AC3E}">
        <p14:creationId xmlns:p14="http://schemas.microsoft.com/office/powerpoint/2010/main" val="2956174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This slide provides a brief overview of the SBT Practice Awareness Module 1</a:t>
            </a:r>
          </a:p>
          <a:p>
            <a:endParaRPr lang="en-GB" dirty="0">
              <a:cs typeface="Calibri"/>
            </a:endParaRPr>
          </a:p>
          <a:p>
            <a:r>
              <a:rPr lang="en-GB" dirty="0">
                <a:cs typeface="Calibri"/>
              </a:rPr>
              <a:t>If you are unsure of which modules you need to undertake, as guidance, please note the below – if you remain unsure please confirm with your line manager or email support via the training portal: - </a:t>
            </a:r>
          </a:p>
          <a:p>
            <a:r>
              <a:rPr lang="en-GB" dirty="0">
                <a:cs typeface="Calibri"/>
              </a:rPr>
              <a:t>- For colleagues that do not have contact (direct/indirect) with the local population in your work roles you will only need to undertake Awareness training. </a:t>
            </a:r>
          </a:p>
          <a:p>
            <a:r>
              <a:rPr lang="en-GB" dirty="0">
                <a:cs typeface="Calibri"/>
              </a:rPr>
              <a:t>- For staff working directly or indirectly with our local population you will need to complete the awareness plus the practitioner training programmes modules 2,3,4 and 5.</a:t>
            </a:r>
          </a:p>
          <a:p>
            <a:endParaRPr lang="en-GB" dirty="0"/>
          </a:p>
        </p:txBody>
      </p:sp>
      <p:sp>
        <p:nvSpPr>
          <p:cNvPr id="4" name="Slide Number Placeholder 3"/>
          <p:cNvSpPr>
            <a:spLocks noGrp="1"/>
          </p:cNvSpPr>
          <p:nvPr>
            <p:ph type="sldNum" sz="quarter" idx="5"/>
          </p:nvPr>
        </p:nvSpPr>
        <p:spPr/>
        <p:txBody>
          <a:bodyPr/>
          <a:lstStyle/>
          <a:p>
            <a:fld id="{B1BDFAE7-57A5-49CB-B9AF-78C712290001}" type="slidenum">
              <a:rPr lang="en-GB" smtClean="0"/>
              <a:t>2</a:t>
            </a:fld>
            <a:endParaRPr lang="en-GB"/>
          </a:p>
        </p:txBody>
      </p:sp>
    </p:spTree>
    <p:extLst>
      <p:ext uri="{BB962C8B-B14F-4D97-AF65-F5344CB8AC3E}">
        <p14:creationId xmlns:p14="http://schemas.microsoft.com/office/powerpoint/2010/main" val="10056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rgbClr val="444444"/>
              </a:solidFill>
              <a:latin typeface="Arial"/>
              <a:cs typeface="Arial"/>
            </a:endParaRPr>
          </a:p>
        </p:txBody>
      </p:sp>
      <p:sp>
        <p:nvSpPr>
          <p:cNvPr id="4" name="Slide Number Placeholder 3"/>
          <p:cNvSpPr>
            <a:spLocks noGrp="1"/>
          </p:cNvSpPr>
          <p:nvPr>
            <p:ph type="sldNum" sz="quarter" idx="5"/>
          </p:nvPr>
        </p:nvSpPr>
        <p:spPr/>
        <p:txBody>
          <a:bodyPr/>
          <a:lstStyle/>
          <a:p>
            <a:fld id="{2437794E-D62A-459B-95B7-33ECD49BFAC3}" type="slidenum">
              <a:rPr lang="en-GB" smtClean="0"/>
              <a:t>21</a:t>
            </a:fld>
            <a:endParaRPr lang="en-GB"/>
          </a:p>
        </p:txBody>
      </p:sp>
    </p:spTree>
    <p:extLst>
      <p:ext uri="{BB962C8B-B14F-4D97-AF65-F5344CB8AC3E}">
        <p14:creationId xmlns:p14="http://schemas.microsoft.com/office/powerpoint/2010/main" val="3071910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picture shows Bury is full of assets, with organisations and community groups offering support and advice, but this may not always be recognised </a:t>
            </a:r>
            <a:endParaRPr lang="en-US" dirty="0"/>
          </a:p>
          <a:p>
            <a:r>
              <a:rPr lang="en-US" dirty="0"/>
              <a:t> </a:t>
            </a:r>
          </a:p>
          <a:p>
            <a:r>
              <a:rPr lang="en-GB" i="1" dirty="0"/>
              <a:t>Expanding on some of the buttons i.e. VCFA – Age </a:t>
            </a:r>
            <a:r>
              <a:rPr lang="en-GB" i="1" dirty="0" err="1"/>
              <a:t>Uk</a:t>
            </a:r>
            <a:r>
              <a:rPr lang="en-GB" i="1" dirty="0"/>
              <a:t>, beacon service, Cultural Services i.e. Prestwich Jewish community services or Radcliff has an mixed ethnic culture East Europeans, Asian who have community clubs, groups etc.  Bury Directory has lots of information</a:t>
            </a:r>
            <a:r>
              <a:rPr lang="en-GB" dirty="0"/>
              <a:t> </a:t>
            </a:r>
          </a:p>
          <a:p>
            <a:r>
              <a:rPr lang="en-GB" dirty="0"/>
              <a:t> </a:t>
            </a:r>
          </a:p>
          <a:p>
            <a:r>
              <a:rPr lang="en-GB" i="1" dirty="0"/>
              <a:t>You don’t always need to have the answers – it is about helping people It involves looking at the resources available from the public sector, the private sector, the community and the individual. Schools, libraries, GP Surgeries, social clubs, and local businesses should all be considered to see what they can offer.</a:t>
            </a:r>
            <a:r>
              <a:rPr lang="en-GB" dirty="0"/>
              <a:t> </a:t>
            </a:r>
          </a:p>
          <a:p>
            <a:r>
              <a:rPr lang="en-US" b="1" i="1" dirty="0"/>
              <a:t>Benefits</a:t>
            </a:r>
            <a:r>
              <a:rPr lang="en-GB" dirty="0"/>
              <a:t> </a:t>
            </a:r>
          </a:p>
          <a:p>
            <a:pPr marL="285750" indent="-285750">
              <a:buFont typeface="Arial"/>
              <a:buChar char="•"/>
            </a:pPr>
            <a:r>
              <a:rPr lang="en-US" i="1" dirty="0"/>
              <a:t>Community led physical activity and wellbeing </a:t>
            </a:r>
            <a:r>
              <a:rPr lang="en-GB" dirty="0"/>
              <a:t> </a:t>
            </a:r>
          </a:p>
          <a:p>
            <a:pPr marL="285750" indent="-285750">
              <a:buFont typeface="Arial"/>
              <a:buChar char="•"/>
            </a:pPr>
            <a:r>
              <a:rPr lang="en-US" i="1" dirty="0"/>
              <a:t>Builds community capacity and resilience</a:t>
            </a:r>
            <a:r>
              <a:rPr lang="en-GB" dirty="0"/>
              <a:t> </a:t>
            </a:r>
          </a:p>
          <a:p>
            <a:pPr marL="285750" indent="-285750">
              <a:buFont typeface="Arial"/>
              <a:buChar char="•"/>
            </a:pPr>
            <a:r>
              <a:rPr lang="en-US" i="1" dirty="0"/>
              <a:t>Takes pressure off essential services and in the medium term reduces demand and cost for NHS treatment and adult social care.</a:t>
            </a:r>
            <a:r>
              <a:rPr lang="en-GB" dirty="0"/>
              <a:t> </a:t>
            </a:r>
          </a:p>
          <a:p>
            <a:r>
              <a:rPr lang="en-US" dirty="0"/>
              <a:t> </a:t>
            </a:r>
          </a:p>
          <a:p>
            <a:r>
              <a:rPr lang="en-US" i="1" dirty="0"/>
              <a:t>These can all be utilized when looking at coproducing support / a care plan for an individual</a:t>
            </a:r>
            <a:endParaRPr lang="en-US" dirty="0"/>
          </a:p>
          <a:p>
            <a:r>
              <a:rPr lang="en-GB" dirty="0"/>
              <a:t> </a:t>
            </a:r>
            <a:endParaRPr lang="en-US" dirty="0"/>
          </a:p>
          <a:p>
            <a:endParaRPr lang="en-GB" dirty="0">
              <a:cs typeface="Calibri"/>
            </a:endParaRPr>
          </a:p>
          <a:p>
            <a:endParaRPr lang="en-GB" i="1" dirty="0">
              <a:cs typeface="Calibri"/>
            </a:endParaRPr>
          </a:p>
        </p:txBody>
      </p:sp>
      <p:sp>
        <p:nvSpPr>
          <p:cNvPr id="4" name="Slide Number Placeholder 3"/>
          <p:cNvSpPr>
            <a:spLocks noGrp="1"/>
          </p:cNvSpPr>
          <p:nvPr>
            <p:ph type="sldNum" sz="quarter" idx="5"/>
          </p:nvPr>
        </p:nvSpPr>
        <p:spPr/>
        <p:txBody>
          <a:bodyPr/>
          <a:lstStyle/>
          <a:p>
            <a:fld id="{10C10C57-E0EB-4047-94C8-EEBF9935B51D}" type="slidenum">
              <a:rPr lang="en-GB" smtClean="0"/>
              <a:t>22</a:t>
            </a:fld>
            <a:endParaRPr lang="en-GB"/>
          </a:p>
        </p:txBody>
      </p:sp>
    </p:spTree>
    <p:extLst>
      <p:ext uri="{BB962C8B-B14F-4D97-AF65-F5344CB8AC3E}">
        <p14:creationId xmlns:p14="http://schemas.microsoft.com/office/powerpoint/2010/main" val="332820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Having a different conversation</a:t>
            </a:r>
            <a:endParaRPr lang="en-US" i="1" dirty="0"/>
          </a:p>
          <a:p>
            <a:r>
              <a:rPr lang="en-GB" i="1" dirty="0"/>
              <a:t>As individuals we are all different, and the Care Act recognises this. As individuals we have multiple skills, knowledge, talents, character traits, relationships and abilities. Social care interventions should consider all of those rather than a ‘one size fits all’ based on the catch-all labels such as ‘disability’, ‘dementia’ or simply ‘old’. </a:t>
            </a:r>
            <a:endParaRPr lang="en-US" i="1" dirty="0">
              <a:cs typeface="Calibri"/>
            </a:endParaRPr>
          </a:p>
          <a:p>
            <a:endParaRPr lang="en-GB" i="1" dirty="0"/>
          </a:p>
          <a:p>
            <a:r>
              <a:rPr lang="en-GB" i="1" dirty="0"/>
              <a:t>When we look beyond these labels amazing potential is revealed. </a:t>
            </a:r>
            <a:endParaRPr lang="en-GB" i="1" dirty="0">
              <a:cs typeface="Calibri"/>
            </a:endParaRPr>
          </a:p>
          <a:p>
            <a:endParaRPr lang="en-GB" i="1" dirty="0"/>
          </a:p>
          <a:p>
            <a:r>
              <a:rPr lang="en-GB" dirty="0"/>
              <a:t>A strengths-based approach encourages individuals to make the most of their strengths and abilities and feel part of the process, not separate from it.</a:t>
            </a:r>
            <a:endParaRPr lang="en-US" dirty="0">
              <a:cs typeface="Calibri"/>
            </a:endParaRPr>
          </a:p>
          <a:p>
            <a:pPr>
              <a:defRPr/>
            </a:pPr>
            <a:endParaRPr lang="en-GB" dirty="0">
              <a:cs typeface="Calibri"/>
            </a:endParaRPr>
          </a:p>
        </p:txBody>
      </p:sp>
      <p:sp>
        <p:nvSpPr>
          <p:cNvPr id="4" name="Slide Number Placeholder 3"/>
          <p:cNvSpPr>
            <a:spLocks noGrp="1"/>
          </p:cNvSpPr>
          <p:nvPr>
            <p:ph type="sldNum" sz="quarter" idx="5"/>
          </p:nvPr>
        </p:nvSpPr>
        <p:spPr/>
        <p:txBody>
          <a:bodyPr/>
          <a:lstStyle/>
          <a:p>
            <a:fld id="{2437794E-D62A-459B-95B7-33ECD49BFAC3}" type="slidenum">
              <a:rPr lang="en-GB" smtClean="0"/>
              <a:t>23</a:t>
            </a:fld>
            <a:endParaRPr lang="en-GB"/>
          </a:p>
        </p:txBody>
      </p:sp>
    </p:spTree>
    <p:extLst>
      <p:ext uri="{BB962C8B-B14F-4D97-AF65-F5344CB8AC3E}">
        <p14:creationId xmlns:p14="http://schemas.microsoft.com/office/powerpoint/2010/main" val="2675098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fundamental point of a strengths-based approach is that it is an ‘approach’, not an outcome or a process. It is less about ‘what the end result is’, or ‘what we do’, and more about ‘how we do things' It is about being aware of the skills we use when we approach individuals, their families and the community to address a particular situation. The aim is to enable better outcomes and/or lives for people, and we should be mindful that not everything that provides better outcomes for individuals is a strengths-based approach. </a:t>
            </a:r>
            <a:endParaRPr lang="en-GB" dirty="0">
              <a:cs typeface="Calibri"/>
            </a:endParaRPr>
          </a:p>
          <a:p>
            <a:pPr>
              <a:defRPr/>
            </a:pPr>
            <a:endParaRPr lang="en-GB" dirty="0">
              <a:cs typeface="Calibri"/>
            </a:endParaRPr>
          </a:p>
        </p:txBody>
      </p:sp>
      <p:sp>
        <p:nvSpPr>
          <p:cNvPr id="4" name="Slide Number Placeholder 3"/>
          <p:cNvSpPr>
            <a:spLocks noGrp="1"/>
          </p:cNvSpPr>
          <p:nvPr>
            <p:ph type="sldNum" sz="quarter" idx="5"/>
          </p:nvPr>
        </p:nvSpPr>
        <p:spPr/>
        <p:txBody>
          <a:bodyPr/>
          <a:lstStyle/>
          <a:p>
            <a:fld id="{2437794E-D62A-459B-95B7-33ECD49BFAC3}" type="slidenum">
              <a:rPr lang="en-GB" smtClean="0"/>
              <a:t>24</a:t>
            </a:fld>
            <a:endParaRPr lang="en-GB"/>
          </a:p>
        </p:txBody>
      </p:sp>
    </p:spTree>
    <p:extLst>
      <p:ext uri="{BB962C8B-B14F-4D97-AF65-F5344CB8AC3E}">
        <p14:creationId xmlns:p14="http://schemas.microsoft.com/office/powerpoint/2010/main" val="2962836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What do you think are the do’s and don’t of SBP?</a:t>
            </a:r>
          </a:p>
          <a:p>
            <a:r>
              <a:rPr lang="en-US" dirty="0"/>
              <a:t>A strengths-based approach encourages individuals to make the most of their strengths and abilities and feel part of the process, not separate from it.</a:t>
            </a:r>
            <a:endParaRPr lang="en-US" dirty="0">
              <a:cs typeface="Calibri"/>
            </a:endParaRPr>
          </a:p>
          <a:p>
            <a:r>
              <a:rPr lang="en-US" dirty="0"/>
              <a:t>Social inclusion, opportunity and wellbeing are core principles that underpin a strengths-based approach. Together they are essential to building better health and social care.</a:t>
            </a:r>
            <a:endParaRPr lang="en-US" dirty="0">
              <a:cs typeface="Calibri"/>
            </a:endParaRPr>
          </a:p>
          <a:p>
            <a:r>
              <a:rPr lang="en-US" dirty="0"/>
              <a:t>The Care Act empowers local authorities and people with care and support needs to work together - to identify and develop strengths and resources to ensure people's needs are met.</a:t>
            </a:r>
            <a:br>
              <a:rPr lang="en-US" dirty="0">
                <a:cs typeface="+mn-lt"/>
              </a:rPr>
            </a:br>
            <a:r>
              <a:rPr lang="en-US" dirty="0"/>
              <a:t>Effective assessment can help practitioners to understand what's important to the person - as well as their individual strengths, and the resources and networks available to them.</a:t>
            </a:r>
            <a:br>
              <a:rPr lang="en-US" dirty="0">
                <a:cs typeface="+mn-lt"/>
              </a:rPr>
            </a:br>
            <a:r>
              <a:rPr lang="en-US" dirty="0"/>
              <a:t>A shared understanding of how people can be best supported, and their wellbeing promoted should be encourage</a:t>
            </a:r>
            <a:r>
              <a:rPr lang="en-US" i="1" dirty="0"/>
              <a:t>d</a:t>
            </a:r>
            <a:endParaRPr lang="en-US" i="1" dirty="0">
              <a:cs typeface="Calibri"/>
            </a:endParaRPr>
          </a:p>
          <a:p>
            <a:pPr>
              <a:defRPr/>
            </a:pPr>
            <a:endParaRPr lang="en-GB" dirty="0">
              <a:cs typeface="Calibri"/>
            </a:endParaRPr>
          </a:p>
        </p:txBody>
      </p:sp>
      <p:sp>
        <p:nvSpPr>
          <p:cNvPr id="4" name="Slide Number Placeholder 3"/>
          <p:cNvSpPr>
            <a:spLocks noGrp="1"/>
          </p:cNvSpPr>
          <p:nvPr>
            <p:ph type="sldNum" sz="quarter" idx="5"/>
          </p:nvPr>
        </p:nvSpPr>
        <p:spPr/>
        <p:txBody>
          <a:bodyPr/>
          <a:lstStyle/>
          <a:p>
            <a:fld id="{2437794E-D62A-459B-95B7-33ECD49BFAC3}" type="slidenum">
              <a:rPr lang="en-GB" smtClean="0"/>
              <a:t>25</a:t>
            </a:fld>
            <a:endParaRPr lang="en-GB"/>
          </a:p>
        </p:txBody>
      </p:sp>
    </p:spTree>
    <p:extLst>
      <p:ext uri="{BB962C8B-B14F-4D97-AF65-F5344CB8AC3E}">
        <p14:creationId xmlns:p14="http://schemas.microsoft.com/office/powerpoint/2010/main" val="2353149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A strengths- based approach acknowledges the person's disability and/or illness etc. but shifts the focus to 'the positive attributes of individual lives and of neighbourhoods, recognising the capacity, skills, knowledge and potential that individuals and communities possess. It is based on the fundamental premise that the health and / or social work relationship is one of collaboration, and that people are resourceful and capable of solving their own problems if enabled and supported to do so</a:t>
            </a:r>
            <a:endParaRPr lang="en-GB" b="1" dirty="0">
              <a:cs typeface="Calibri"/>
            </a:endParaRPr>
          </a:p>
          <a:p>
            <a:pPr>
              <a:defRPr/>
            </a:pPr>
            <a:endParaRPr lang="en-GB" dirty="0"/>
          </a:p>
          <a:p>
            <a:pPr>
              <a:defRPr/>
            </a:pPr>
            <a:r>
              <a:rPr lang="en-GB" dirty="0"/>
              <a:t>Strengths-based approaches are not prescriptive; there is no one-size fits-all model. Approaches recognise that the individual is aware of their situation and the care and support they require. It also aims to ensure that the individual is always at the heart any intervention, is supported to share their views about their own situation and that their family, friends are able to contribute. </a:t>
            </a:r>
          </a:p>
          <a:p>
            <a:pPr>
              <a:defRPr/>
            </a:pPr>
            <a:endParaRPr lang="en-GB" dirty="0"/>
          </a:p>
          <a:p>
            <a:endParaRPr lang="en-GB" sz="1200" dirty="0">
              <a:solidFill>
                <a:srgbClr val="000000"/>
              </a:solidFill>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1BDFAE7-57A5-49CB-B9AF-78C712290001}" type="slidenum">
              <a:rPr lang="en-GB" smtClean="0"/>
              <a:t>26</a:t>
            </a:fld>
            <a:endParaRPr lang="en-GB"/>
          </a:p>
        </p:txBody>
      </p:sp>
    </p:spTree>
    <p:extLst>
      <p:ext uri="{BB962C8B-B14F-4D97-AF65-F5344CB8AC3E}">
        <p14:creationId xmlns:p14="http://schemas.microsoft.com/office/powerpoint/2010/main" val="598307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It is a cultural shift – and it’s not going to be straightforward. Practitioners still have to make sure that needs are met and outcomes are achieved in a sustainable way. </a:t>
            </a:r>
            <a:endParaRPr lang="en-US" dirty="0"/>
          </a:p>
          <a:p>
            <a:pPr>
              <a:defRPr/>
            </a:pPr>
            <a:r>
              <a:rPr lang="en-GB" dirty="0"/>
              <a:t> </a:t>
            </a:r>
            <a:endParaRPr lang="en-GB" dirty="0">
              <a:cs typeface="Calibri"/>
            </a:endParaRPr>
          </a:p>
          <a:p>
            <a:pPr>
              <a:defRPr/>
            </a:pPr>
            <a:r>
              <a:rPr lang="en-GB" dirty="0"/>
              <a:t>It means thinking positively about people who need care and support as well as engaging with the community to reduce isolation and draw those with care and support needs further into community networks. The strengths-based approach is about reducing dependency and challenging ‘prescription culture’. Crucially, it is about protecting and promoting the person’s independence, resilience, choice and wellbeing</a:t>
            </a:r>
            <a:endParaRPr lang="en-GB" dirty="0">
              <a:cs typeface="Calibri"/>
            </a:endParaRPr>
          </a:p>
          <a:p>
            <a:pPr>
              <a:defRPr/>
            </a:pPr>
            <a:r>
              <a:rPr lang="en-GB" dirty="0"/>
              <a:t> </a:t>
            </a:r>
            <a:endParaRPr lang="en-GB" dirty="0">
              <a:cs typeface="Calibri"/>
            </a:endParaRPr>
          </a:p>
          <a:p>
            <a:pPr>
              <a:defRPr/>
            </a:pPr>
            <a:endParaRPr lang="en-GB" dirty="0">
              <a:cs typeface="Calibri"/>
            </a:endParaRPr>
          </a:p>
        </p:txBody>
      </p:sp>
      <p:sp>
        <p:nvSpPr>
          <p:cNvPr id="4" name="Slide Number Placeholder 3"/>
          <p:cNvSpPr>
            <a:spLocks noGrp="1"/>
          </p:cNvSpPr>
          <p:nvPr>
            <p:ph type="sldNum" sz="quarter" idx="5"/>
          </p:nvPr>
        </p:nvSpPr>
        <p:spPr/>
        <p:txBody>
          <a:bodyPr/>
          <a:lstStyle/>
          <a:p>
            <a:fld id="{2437794E-D62A-459B-95B7-33ECD49BFAC3}" type="slidenum">
              <a:rPr lang="en-GB" smtClean="0"/>
              <a:t>27</a:t>
            </a:fld>
            <a:endParaRPr lang="en-GB"/>
          </a:p>
        </p:txBody>
      </p:sp>
    </p:spTree>
    <p:extLst>
      <p:ext uri="{BB962C8B-B14F-4D97-AF65-F5344CB8AC3E}">
        <p14:creationId xmlns:p14="http://schemas.microsoft.com/office/powerpoint/2010/main" val="2277660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Please play the video by clicking on the slide play button</a:t>
            </a:r>
          </a:p>
          <a:p>
            <a:endParaRPr lang="en-GB" b="1" dirty="0"/>
          </a:p>
          <a:p>
            <a:r>
              <a:rPr lang="en-GB" b="1" dirty="0"/>
              <a:t>Please note that there are other slides that have a speak over function – please click on the bottom left speaker icon where this is visible to play this.</a:t>
            </a:r>
          </a:p>
        </p:txBody>
      </p:sp>
      <p:sp>
        <p:nvSpPr>
          <p:cNvPr id="4" name="Slide Number Placeholder 3"/>
          <p:cNvSpPr>
            <a:spLocks noGrp="1"/>
          </p:cNvSpPr>
          <p:nvPr>
            <p:ph type="sldNum" sz="quarter" idx="5"/>
          </p:nvPr>
        </p:nvSpPr>
        <p:spPr/>
        <p:txBody>
          <a:bodyPr/>
          <a:lstStyle/>
          <a:p>
            <a:fld id="{2437794E-D62A-459B-95B7-33ECD49BFAC3}" type="slidenum">
              <a:rPr lang="en-GB" smtClean="0"/>
              <a:t>3</a:t>
            </a:fld>
            <a:endParaRPr lang="en-GB"/>
          </a:p>
        </p:txBody>
      </p:sp>
    </p:spTree>
    <p:extLst>
      <p:ext uri="{BB962C8B-B14F-4D97-AF65-F5344CB8AC3E}">
        <p14:creationId xmlns:p14="http://schemas.microsoft.com/office/powerpoint/2010/main" val="3212213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defRPr/>
            </a:pPr>
            <a:br>
              <a:rPr lang="en-GB" sz="1200" dirty="0">
                <a:effectLst/>
                <a:latin typeface="Open Sans" panose="020B0606030504020204" pitchFamily="34" charset="0"/>
                <a:ea typeface="Times New Roman" panose="02020603050405020304" pitchFamily="18" charset="0"/>
                <a:cs typeface="Open Sans"/>
              </a:rPr>
            </a:br>
            <a:r>
              <a:rPr lang="en-GB" sz="1200" dirty="0">
                <a:solidFill>
                  <a:srgbClr val="303030"/>
                </a:solidFill>
                <a:effectLst/>
                <a:latin typeface="Open Sans"/>
                <a:ea typeface="Times New Roman" panose="02020603050405020304" pitchFamily="18" charset="0"/>
                <a:cs typeface="Open Sans"/>
              </a:rPr>
              <a:t>This is nothing new. It’s a core principle of </a:t>
            </a:r>
            <a:r>
              <a:rPr lang="en-GB" dirty="0">
                <a:solidFill>
                  <a:srgbClr val="303030"/>
                </a:solidFill>
                <a:latin typeface="Open Sans"/>
                <a:ea typeface="Times New Roman" panose="02020603050405020304" pitchFamily="18" charset="0"/>
                <a:cs typeface="Open Sans"/>
              </a:rPr>
              <a:t>health &amp; social</a:t>
            </a:r>
            <a:r>
              <a:rPr lang="en-GB" sz="1200" dirty="0">
                <a:solidFill>
                  <a:srgbClr val="303030"/>
                </a:solidFill>
                <a:effectLst/>
                <a:latin typeface="Open Sans"/>
                <a:ea typeface="Times New Roman" panose="02020603050405020304" pitchFamily="18" charset="0"/>
                <a:cs typeface="Open Sans"/>
              </a:rPr>
              <a:t> care.</a:t>
            </a:r>
          </a:p>
          <a:p>
            <a:pPr marL="0" marR="0" lvl="0" indent="0" algn="just" defTabSz="914400" rtl="0" eaLnBrk="1" fontAlgn="auto" latinLnBrk="0" hangingPunct="1">
              <a:lnSpc>
                <a:spcPct val="107000"/>
              </a:lnSpc>
              <a:spcBef>
                <a:spcPts val="0"/>
              </a:spcBef>
              <a:spcAft>
                <a:spcPts val="800"/>
              </a:spcAft>
              <a:buClrTx/>
              <a:buSzTx/>
              <a:buFontTx/>
              <a:buNone/>
              <a:tabLst/>
              <a:defRPr/>
            </a:pPr>
            <a:endParaRPr lang="en-GB" sz="12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‘A strengths-based approach to care, support and inclusion says let’s look first at what people can do with their skills and their resources – and what can the people around them do in their relationships and their communities. People need to be seen as more than just their care needs – they need to be experts and in charge of their own lives.’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(Alex Fox, CEO Shared Lives)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Calibri"/>
                <a:ea typeface="Calibri" panose="020F0502020204030204" pitchFamily="34" charset="0"/>
                <a:cs typeface="Calibri"/>
              </a:rPr>
              <a:t>This is nothing new. It’s a core principle of </a:t>
            </a:r>
            <a:r>
              <a:rPr lang="en-GB" sz="1800" dirty="0">
                <a:latin typeface="Calibri"/>
                <a:ea typeface="Calibri" panose="020F0502020204030204" pitchFamily="34" charset="0"/>
                <a:cs typeface="Calibri"/>
              </a:rPr>
              <a:t>health &amp; social </a:t>
            </a:r>
            <a:r>
              <a:rPr lang="en-GB" sz="1800" dirty="0">
                <a:effectLst/>
                <a:latin typeface="Calibri"/>
                <a:ea typeface="Calibri" panose="020F0502020204030204" pitchFamily="34" charset="0"/>
                <a:cs typeface="Calibri"/>
              </a:rPr>
              <a:t>care and lots of practitioners have been working in this way as its shifts from working in a deficit model, whereby the focus is on the person’s problems and what they are unable to do. A deficit model is stigmatising and with some people, can perpetuate feelings of helplessness and defeat.</a:t>
            </a:r>
            <a:r>
              <a:rPr lang="en-GB" sz="1800" dirty="0">
                <a:latin typeface="Calibri"/>
                <a:ea typeface="Calibri" panose="020F0502020204030204" pitchFamily="34" charset="0"/>
                <a:cs typeface="Calibri"/>
              </a:rPr>
              <a:t> </a:t>
            </a:r>
            <a:endParaRPr lang="en-GB" sz="1800" dirty="0">
              <a:effectLst/>
              <a:latin typeface="Calibri"/>
              <a:ea typeface="Calibri" panose="020F0502020204030204" pitchFamily="34" charset="0"/>
              <a:cs typeface="Calibri"/>
            </a:endParaRPr>
          </a:p>
          <a:p>
            <a:r>
              <a:rPr lang="en-GB" sz="1200" dirty="0">
                <a:solidFill>
                  <a:srgbClr val="000000"/>
                </a:solidFill>
                <a:effectLst/>
                <a:latin typeface="Arial" panose="020B0604020202020204" pitchFamily="34" charset="0"/>
                <a:ea typeface="Calibri" panose="020F0502020204030204" pitchFamily="34" charset="0"/>
              </a:rPr>
              <a:t> </a:t>
            </a:r>
          </a:p>
          <a:p>
            <a:endParaRPr lang="en-GB" dirty="0"/>
          </a:p>
        </p:txBody>
      </p:sp>
      <p:sp>
        <p:nvSpPr>
          <p:cNvPr id="4" name="Slide Number Placeholder 3"/>
          <p:cNvSpPr>
            <a:spLocks noGrp="1"/>
          </p:cNvSpPr>
          <p:nvPr>
            <p:ph type="sldNum" sz="quarter" idx="5"/>
          </p:nvPr>
        </p:nvSpPr>
        <p:spPr/>
        <p:txBody>
          <a:bodyPr/>
          <a:lstStyle/>
          <a:p>
            <a:fld id="{B1BDFAE7-57A5-49CB-B9AF-78C712290001}" type="slidenum">
              <a:rPr lang="en-GB" smtClean="0"/>
              <a:t>4</a:t>
            </a:fld>
            <a:endParaRPr lang="en-GB"/>
          </a:p>
        </p:txBody>
      </p:sp>
    </p:spTree>
    <p:extLst>
      <p:ext uri="{BB962C8B-B14F-4D97-AF65-F5344CB8AC3E}">
        <p14:creationId xmlns:p14="http://schemas.microsoft.com/office/powerpoint/2010/main" val="3169773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solidFill>
                  <a:srgbClr val="303030"/>
                </a:solidFill>
                <a:latin typeface="Open Sans"/>
                <a:ea typeface="Times New Roman" panose="02020603050405020304" pitchFamily="18" charset="0"/>
                <a:cs typeface="Open Sans"/>
              </a:rPr>
              <a:t>Key Message – What's working How can we support you</a:t>
            </a:r>
          </a:p>
          <a:p>
            <a:pPr marL="0" marR="0" lvl="0" indent="0" algn="l" defTabSz="914400">
              <a:lnSpc>
                <a:spcPct val="100000"/>
              </a:lnSpc>
              <a:spcBef>
                <a:spcPts val="0"/>
              </a:spcBef>
              <a:spcAft>
                <a:spcPts val="0"/>
              </a:spcAft>
              <a:buClrTx/>
              <a:buSzTx/>
              <a:buFontTx/>
              <a:buNone/>
              <a:tabLst/>
              <a:defRPr/>
            </a:pPr>
            <a:r>
              <a:rPr lang="en-GB" sz="1200" dirty="0">
                <a:solidFill>
                  <a:srgbClr val="303030"/>
                </a:solidFill>
                <a:effectLst/>
                <a:latin typeface="Open Sans"/>
                <a:ea typeface="Times New Roman" panose="02020603050405020304" pitchFamily="18" charset="0"/>
                <a:cs typeface="Open Sans"/>
              </a:rPr>
              <a:t>Social inclusion, opportunity and wellbeing are core principles that underpin a strengths-based approach. Together they are essential to building better health and social care.</a:t>
            </a:r>
            <a:endParaRPr lang="en-GB" dirty="0">
              <a:latin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03030"/>
                </a:solidFill>
                <a:effectLst/>
                <a:latin typeface="Open Sans" panose="020B0606030504020204" pitchFamily="34" charset="0"/>
                <a:ea typeface="Times New Roman" panose="02020603050405020304" pitchFamily="18" charset="0"/>
              </a:rPr>
              <a:t>But where has the drive to implement a Strength Based Practice Approach come from – Care Act is one of the biggest drivers for this approach alongside the Mental Capacity 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03030"/>
              </a:solidFill>
              <a:effectLst/>
              <a:latin typeface="Open Sans" panose="020B0606030504020204" pitchFamily="34" charset="0"/>
              <a:ea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Strengths-based Approach</a:t>
            </a:r>
          </a:p>
          <a:p>
            <a:pPr marL="342900" lvl="0" indent="-342900">
              <a:lnSpc>
                <a:spcPct val="107000"/>
              </a:lnSpc>
              <a:spcAft>
                <a:spcPts val="800"/>
              </a:spcAft>
              <a:buFont typeface="Arial" panose="020B0604020202020204" pitchFamily="34" charset="0"/>
              <a:buChar char="•"/>
              <a:tabLst>
                <a:tab pos="457200" algn="l"/>
              </a:tabLst>
            </a:pPr>
            <a:r>
              <a:rPr lang="en-GB" sz="1200" dirty="0">
                <a:effectLst/>
                <a:latin typeface="Calibri" panose="020F0502020204030204" pitchFamily="34" charset="0"/>
                <a:ea typeface="Calibri" panose="020F0502020204030204" pitchFamily="34" charset="0"/>
                <a:cs typeface="Times New Roman" panose="02020603050405020304" pitchFamily="18" charset="0"/>
              </a:rPr>
              <a:t>A simple phrase that has, different meanings for different people but an approach that when done right opens up many possibilities.</a:t>
            </a:r>
          </a:p>
          <a:p>
            <a:pPr marL="342900" lvl="0" indent="-342900">
              <a:lnSpc>
                <a:spcPct val="107000"/>
              </a:lnSpc>
              <a:spcAft>
                <a:spcPts val="800"/>
              </a:spcAft>
              <a:buFont typeface="Arial" panose="020B0604020202020204" pitchFamily="34" charset="0"/>
              <a:buChar char="•"/>
              <a:tabLst>
                <a:tab pos="457200" algn="l"/>
              </a:tabLst>
            </a:pPr>
            <a:r>
              <a:rPr lang="en-GB" sz="1200" dirty="0">
                <a:effectLst/>
                <a:latin typeface="Calibri" panose="020F0502020204030204" pitchFamily="34" charset="0"/>
                <a:ea typeface="Calibri" panose="020F0502020204030204" pitchFamily="34" charset="0"/>
                <a:cs typeface="Times New Roman" panose="02020603050405020304" pitchFamily="18" charset="0"/>
              </a:rPr>
              <a:t>A strengths-based approach can be used in any intervention, in any setting, with any client group, including carers, and by any social or health care member of staff</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Notes</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At the heart of this change is the focus on a ‘Strengths based approach’ (or what some people call an ‘asset based approach’).</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This is nothing new. It’s a core principle of social care.</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There are many definitions of what strengths-based approach is. We are not attempting to give a comprehensive reference to all</a:t>
            </a:r>
          </a:p>
          <a:p>
            <a:pPr>
              <a:lnSpc>
                <a:spcPct val="107000"/>
              </a:lnSpc>
              <a:spcAft>
                <a:spcPts val="800"/>
              </a:spcAft>
            </a:pPr>
            <a:r>
              <a:rPr lang="en-GB" sz="1200" i="1" dirty="0">
                <a:effectLst/>
                <a:latin typeface="Calibri" panose="020F0502020204030204" pitchFamily="34" charset="0"/>
                <a:ea typeface="Calibri" panose="020F0502020204030204" pitchFamily="34" charset="0"/>
                <a:cs typeface="Times New Roman" panose="02020603050405020304" pitchFamily="18" charset="0"/>
              </a:rPr>
              <a:t>‘A strengths-based approach to care, support and inclusion says let’s look first at what people can do with their skills and their resources – and what can the people around them do in their relationships and their communities. People need to be seen as more than just their care needs – they need to be experts and in charge of their own lives.’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(Alex Fox, CEO Shared Lives)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This is nothing new – a lot of practitioners have been working in this way</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Working in this way, shifts from working in a deficit model, whereby the focus is on the person’s problems and what they are unable to do. A deficit model is stigmatising and with some people, can perpetuate feelings of helplessness and defeat.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37794E-D62A-459B-95B7-33ECD49BFAC3}" type="slidenum">
              <a:rPr lang="en-GB" smtClean="0"/>
              <a:t>5</a:t>
            </a:fld>
            <a:endParaRPr lang="en-GB"/>
          </a:p>
        </p:txBody>
      </p:sp>
    </p:spTree>
    <p:extLst>
      <p:ext uri="{BB962C8B-B14F-4D97-AF65-F5344CB8AC3E}">
        <p14:creationId xmlns:p14="http://schemas.microsoft.com/office/powerpoint/2010/main" val="2948225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Concept of Strengths-based approach under the Care Act 2014. </a:t>
            </a:r>
            <a:r>
              <a:rPr lang="en-GB" sz="1200" dirty="0"/>
              <a:t>The main aim of the Care Act 2014 is to promote people’s wellbeing and independence. </a:t>
            </a:r>
            <a:endParaRPr lang="en-GB" dirty="0"/>
          </a:p>
          <a:p>
            <a:pPr>
              <a:defRPr/>
            </a:pPr>
            <a:endParaRPr lang="en-GB" dirty="0">
              <a:solidFill>
                <a:srgbClr val="000000"/>
              </a:solidFill>
              <a:latin typeface="Calibri"/>
              <a:ea typeface="Times New Roman" panose="02020603050405020304" pitchFamily="18" charset="0"/>
              <a:cs typeface="Calibri"/>
            </a:endParaRPr>
          </a:p>
          <a:p>
            <a:pPr>
              <a:defRPr/>
            </a:pPr>
            <a:r>
              <a:rPr lang="en-GB" dirty="0">
                <a:solidFill>
                  <a:srgbClr val="000000"/>
                </a:solidFill>
                <a:latin typeface="Calibri"/>
                <a:ea typeface="Times New Roman" panose="02020603050405020304" pitchFamily="18" charset="0"/>
                <a:cs typeface="Calibri"/>
              </a:rPr>
              <a:t>Care Act promote a 7 Step approach : -</a:t>
            </a:r>
          </a:p>
          <a:p>
            <a:pPr>
              <a:defRPr/>
            </a:pPr>
            <a:r>
              <a:rPr lang="en-GB" dirty="0">
                <a:solidFill>
                  <a:srgbClr val="000000"/>
                </a:solidFill>
                <a:latin typeface="Calibri"/>
                <a:ea typeface="Times New Roman" panose="02020603050405020304" pitchFamily="18" charset="0"/>
                <a:cs typeface="Calibri"/>
              </a:rPr>
              <a:t>Step 1 – Information &amp; Advice -provide information and advice as this can sometimes be enough</a:t>
            </a:r>
          </a:p>
          <a:p>
            <a:pPr>
              <a:defRPr/>
            </a:pPr>
            <a:r>
              <a:rPr lang="en-GB" dirty="0">
                <a:solidFill>
                  <a:srgbClr val="000000"/>
                </a:solidFill>
                <a:latin typeface="Calibri"/>
                <a:ea typeface="Times New Roman" panose="02020603050405020304" pitchFamily="18" charset="0"/>
                <a:cs typeface="Calibri"/>
              </a:rPr>
              <a:t>Step 2 – Prevention &amp; delay – i.e. give information and advice plus if they are not able to access / do it for themselves make a referral on their behalf this might be to services provided in the community via the Voluntary Sector i.e. Age Concern or to Equipment &amp; Adaptations </a:t>
            </a:r>
          </a:p>
          <a:p>
            <a:pPr>
              <a:defRPr/>
            </a:pPr>
            <a:r>
              <a:rPr lang="en-GB" dirty="0">
                <a:solidFill>
                  <a:srgbClr val="000000"/>
                </a:solidFill>
                <a:latin typeface="Calibri"/>
                <a:ea typeface="Times New Roman" panose="02020603050405020304" pitchFamily="18" charset="0"/>
                <a:cs typeface="Calibri"/>
              </a:rPr>
              <a:t>The above two steps are around early intervention &amp; prevention.</a:t>
            </a:r>
          </a:p>
          <a:p>
            <a:pPr>
              <a:defRPr/>
            </a:pPr>
            <a:r>
              <a:rPr lang="en-GB" dirty="0">
                <a:solidFill>
                  <a:srgbClr val="000000"/>
                </a:solidFill>
                <a:latin typeface="Calibri"/>
                <a:ea typeface="Times New Roman" panose="02020603050405020304" pitchFamily="18" charset="0"/>
                <a:cs typeface="Calibri"/>
              </a:rPr>
              <a:t>Step 3 – Care Act Assessment where we move into the conversation about What is not working what can we support you with </a:t>
            </a:r>
          </a:p>
          <a:p>
            <a:pPr>
              <a:defRPr/>
            </a:pPr>
            <a:r>
              <a:rPr lang="en-GB" dirty="0">
                <a:solidFill>
                  <a:srgbClr val="000000"/>
                </a:solidFill>
                <a:latin typeface="Calibri"/>
                <a:ea typeface="Times New Roman" panose="02020603050405020304" pitchFamily="18" charset="0"/>
                <a:cs typeface="Calibri"/>
              </a:rPr>
              <a:t>Step 4 and 5 – risk assessment/equipment and adaptations – do they need equipment/adaptations to help maintain independence </a:t>
            </a:r>
          </a:p>
          <a:p>
            <a:pPr>
              <a:defRPr/>
            </a:pPr>
            <a:r>
              <a:rPr lang="en-GB" dirty="0">
                <a:solidFill>
                  <a:srgbClr val="000000"/>
                </a:solidFill>
                <a:latin typeface="Calibri"/>
                <a:ea typeface="Times New Roman" panose="02020603050405020304" pitchFamily="18" charset="0"/>
                <a:cs typeface="Calibri"/>
              </a:rPr>
              <a:t>Step 6 – universal services e.g. weight management groups, stop smoking groups</a:t>
            </a:r>
          </a:p>
          <a:p>
            <a:pPr>
              <a:defRPr/>
            </a:pPr>
            <a:r>
              <a:rPr lang="en-GB" dirty="0">
                <a:solidFill>
                  <a:srgbClr val="000000"/>
                </a:solidFill>
                <a:latin typeface="Calibri"/>
                <a:ea typeface="Times New Roman" panose="02020603050405020304" pitchFamily="18" charset="0"/>
                <a:cs typeface="Calibri"/>
              </a:rPr>
              <a:t>Step 7 –referral for care act assessment </a:t>
            </a:r>
          </a:p>
          <a:p>
            <a:pPr>
              <a:defRPr/>
            </a:pPr>
            <a:endParaRPr lang="en-GB" dirty="0">
              <a:solidFill>
                <a:srgbClr val="000000"/>
              </a:solidFill>
              <a:latin typeface="Calibri"/>
              <a:ea typeface="Times New Roman" panose="02020603050405020304" pitchFamily="18" charset="0"/>
              <a:cs typeface="Calibri"/>
            </a:endParaRPr>
          </a:p>
          <a:p>
            <a:pPr>
              <a:defRPr/>
            </a:pPr>
            <a:r>
              <a:rPr lang="en-GB" dirty="0">
                <a:solidFill>
                  <a:srgbClr val="000000"/>
                </a:solidFill>
                <a:latin typeface="Calibri"/>
                <a:ea typeface="Times New Roman" panose="02020603050405020304" pitchFamily="18" charset="0"/>
                <a:cs typeface="Calibri"/>
              </a:rPr>
              <a:t>Its about a different conversation, change of language and approach.</a:t>
            </a:r>
            <a:endParaRPr lang="en-GB" dirty="0">
              <a:cs typeface="Calibri"/>
            </a:endParaRPr>
          </a:p>
          <a:p>
            <a:pPr>
              <a:defRPr/>
            </a:pPr>
            <a:endParaRPr lang="en-GB" dirty="0">
              <a:solidFill>
                <a:srgbClr val="000000"/>
              </a:solidFill>
              <a:latin typeface="Calibri"/>
              <a:ea typeface="Times New Roman" panose="02020603050405020304" pitchFamily="18" charset="0"/>
              <a:cs typeface="Calibri"/>
            </a:endParaRPr>
          </a:p>
          <a:p>
            <a:pPr marL="0" marR="0" lvl="0" indent="0" algn="l" defTabSz="914400" rtl="0" eaLnBrk="1" fontAlgn="auto" latinLnBrk="0" hangingPunct="1">
              <a:lnSpc>
                <a:spcPts val="1680"/>
              </a:lnSpc>
              <a:spcBef>
                <a:spcPts val="0"/>
              </a:spcBef>
              <a:spcAft>
                <a:spcPts val="1125"/>
              </a:spcAft>
              <a:buClrTx/>
              <a:buSzTx/>
              <a:buFontTx/>
              <a:buNone/>
              <a:tabLst/>
              <a:defRPr/>
            </a:pPr>
            <a:r>
              <a:rPr lang="en-GB" sz="1200" dirty="0">
                <a:solidFill>
                  <a:srgbClr val="303030"/>
                </a:solidFill>
                <a:effectLst/>
                <a:latin typeface="Open Sans" panose="020B0606030504020204" pitchFamily="34" charset="0"/>
                <a:ea typeface="Times New Roman" panose="02020603050405020304" pitchFamily="18" charset="0"/>
              </a:rPr>
              <a:t>As individuals we are all different, and the Care Act recognises this </a:t>
            </a:r>
          </a:p>
          <a:p>
            <a:pPr marL="0" marR="0" lvl="0" indent="0" algn="l" defTabSz="914400" rtl="0" eaLnBrk="1" fontAlgn="auto" latinLnBrk="0" hangingPunct="1">
              <a:lnSpc>
                <a:spcPts val="1680"/>
              </a:lnSpc>
              <a:spcBef>
                <a:spcPts val="0"/>
              </a:spcBef>
              <a:spcAft>
                <a:spcPts val="1125"/>
              </a:spcAft>
              <a:buClrTx/>
              <a:buSzTx/>
              <a:buFontTx/>
              <a:buNone/>
              <a:tabLst/>
              <a:defRPr/>
            </a:pPr>
            <a:endParaRPr lang="en-GB" sz="1200" dirty="0">
              <a:solidFill>
                <a:srgbClr val="303030"/>
              </a:solidFill>
              <a:effectLst/>
              <a:latin typeface="Open Sans" panose="020B0606030504020204" pitchFamily="34" charset="0"/>
            </a:endParaRPr>
          </a:p>
          <a:p>
            <a:pPr marL="0" marR="0" lvl="0" indent="0" algn="l" defTabSz="914400" rtl="0" eaLnBrk="1" fontAlgn="auto" latinLnBrk="0" hangingPunct="1">
              <a:lnSpc>
                <a:spcPts val="1680"/>
              </a:lnSpc>
              <a:spcBef>
                <a:spcPts val="0"/>
              </a:spcBef>
              <a:spcAft>
                <a:spcPts val="1125"/>
              </a:spcAft>
              <a:buClrTx/>
              <a:buSzTx/>
              <a:buFontTx/>
              <a:buNone/>
              <a:tabLst/>
              <a:defRPr/>
            </a:pPr>
            <a:r>
              <a:rPr lang="en-GB" sz="2800" dirty="0"/>
              <a:t>This ensures that all their strengths and talents are identified and considered in all interventions: not just their needs and personal outcome such as what is important for them or what would they like to achieve.</a:t>
            </a:r>
          </a:p>
          <a:p>
            <a:pPr marL="0" marR="0" lvl="0" indent="0" algn="l" defTabSz="914400" rtl="0" eaLnBrk="1" fontAlgn="auto" latinLnBrk="0" hangingPunct="1">
              <a:lnSpc>
                <a:spcPts val="1680"/>
              </a:lnSpc>
              <a:spcBef>
                <a:spcPts val="0"/>
              </a:spcBef>
              <a:spcAft>
                <a:spcPts val="1125"/>
              </a:spcAft>
              <a:buClrTx/>
              <a:buSzTx/>
              <a:buFontTx/>
              <a:buNone/>
              <a:tabLst/>
              <a:defRPr/>
            </a:pPr>
            <a:r>
              <a:rPr lang="en-GB" sz="1200" dirty="0">
                <a:solidFill>
                  <a:srgbClr val="303030"/>
                </a:solidFill>
                <a:effectLst/>
                <a:latin typeface="Open Sans" panose="020B0606030504020204" pitchFamily="34" charset="0"/>
                <a:ea typeface="Times New Roman" panose="02020603050405020304" pitchFamily="18" charset="0"/>
              </a:rPr>
              <a:t> </a:t>
            </a:r>
          </a:p>
          <a:p>
            <a:pPr>
              <a:lnSpc>
                <a:spcPts val="1680"/>
              </a:lnSpc>
              <a:spcAft>
                <a:spcPts val="1125"/>
              </a:spcAft>
            </a:pPr>
            <a:r>
              <a:rPr lang="en-GB" sz="1200" dirty="0">
                <a:solidFill>
                  <a:srgbClr val="303030"/>
                </a:solidFill>
                <a:effectLst/>
                <a:latin typeface="Open Sans" panose="020B0606030504020204" pitchFamily="34" charset="0"/>
                <a:ea typeface="Times New Roman" panose="02020603050405020304" pitchFamily="18" charset="0"/>
              </a:rPr>
              <a:t>As individuals we have multiple skills, knowledge, talents, character traits, relationships and abilities. Social care interventions should consider all of those rather than a ‘one size fits all’ based on the catch-all labels such as ‘disability’, ‘dementia’ or simply ‘old’. </a:t>
            </a:r>
            <a:endParaRPr lang="en-GB" sz="1200" dirty="0">
              <a:effectLst/>
              <a:latin typeface="Times New Roman" panose="02020603050405020304" pitchFamily="18" charset="0"/>
              <a:ea typeface="Times New Roman" panose="02020603050405020304" pitchFamily="18" charset="0"/>
            </a:endParaRPr>
          </a:p>
          <a:p>
            <a:r>
              <a:rPr lang="en-GB" sz="1200" dirty="0">
                <a:solidFill>
                  <a:srgbClr val="303030"/>
                </a:solidFill>
                <a:effectLst/>
                <a:latin typeface="Open Sans" panose="020B0606030504020204" pitchFamily="34" charset="0"/>
                <a:ea typeface="Calibri" panose="020F0502020204030204" pitchFamily="34" charset="0"/>
              </a:rPr>
              <a:t>When we look beyond these labels amazing potential is revealed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Interventions become holistic, person-centred and outcome focused, which are key elements for a strengths-based approach, and will result in better outcomes and lives for individuals.</a:t>
            </a:r>
          </a:p>
          <a:p>
            <a:endParaRPr lang="en-GB" dirty="0"/>
          </a:p>
        </p:txBody>
      </p:sp>
      <p:sp>
        <p:nvSpPr>
          <p:cNvPr id="4" name="Slide Number Placeholder 3"/>
          <p:cNvSpPr>
            <a:spLocks noGrp="1"/>
          </p:cNvSpPr>
          <p:nvPr>
            <p:ph type="sldNum" sz="quarter" idx="5"/>
          </p:nvPr>
        </p:nvSpPr>
        <p:spPr/>
        <p:txBody>
          <a:bodyPr/>
          <a:lstStyle/>
          <a:p>
            <a:fld id="{B1BDFAE7-57A5-49CB-B9AF-78C712290001}" type="slidenum">
              <a:rPr lang="en-GB" smtClean="0"/>
              <a:t>6</a:t>
            </a:fld>
            <a:endParaRPr lang="en-GB"/>
          </a:p>
        </p:txBody>
      </p:sp>
    </p:spTree>
    <p:extLst>
      <p:ext uri="{BB962C8B-B14F-4D97-AF65-F5344CB8AC3E}">
        <p14:creationId xmlns:p14="http://schemas.microsoft.com/office/powerpoint/2010/main" val="211132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Mental Capacity Act states that people have the capacity to make decisions, can be supported to make the decision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Key principles are: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mj-lt"/>
              <a:buAutoNum type="alphaLcParen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importance of beginning with the assumption that the individual is best-placed to judge the individual’s wellbeing. Building on the principles of the Mental Capacity Act, we should assume that the person themselves knows best their own outcomes, goals and wellbeing. </a:t>
            </a:r>
          </a:p>
          <a:p>
            <a:pPr marL="342900" lvl="0" indent="-342900">
              <a:lnSpc>
                <a:spcPct val="107000"/>
              </a:lnSpc>
              <a:spcAft>
                <a:spcPts val="800"/>
              </a:spcAft>
              <a:buFont typeface="+mj-lt"/>
              <a:buAutoNum type="alphaLcParen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should not make assumptions as to what matters most to the person.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all these cases, the social worker or social care practitioner should look at what is getting in the way of the individual to ‘fully participate’ and take the necessary steps to overcome as many barriers as possible. Professionals must ensure that all the appropriate and necessary tools (i.e. independent advocates, mental capacity, specific times or locations, communication aids, short visits, other professionals, etc.) are used to maximise the involvement of the individual in the process and their ability to engage in the conversation</a:t>
            </a:r>
          </a:p>
          <a:p>
            <a:endParaRPr lang="en-GB" dirty="0"/>
          </a:p>
        </p:txBody>
      </p:sp>
      <p:sp>
        <p:nvSpPr>
          <p:cNvPr id="4" name="Slide Number Placeholder 3"/>
          <p:cNvSpPr>
            <a:spLocks noGrp="1"/>
          </p:cNvSpPr>
          <p:nvPr>
            <p:ph type="sldNum" sz="quarter" idx="5"/>
          </p:nvPr>
        </p:nvSpPr>
        <p:spPr/>
        <p:txBody>
          <a:bodyPr/>
          <a:lstStyle/>
          <a:p>
            <a:fld id="{B1BDFAE7-57A5-49CB-B9AF-78C712290001}" type="slidenum">
              <a:rPr lang="en-GB" smtClean="0"/>
              <a:t>7</a:t>
            </a:fld>
            <a:endParaRPr lang="en-GB"/>
          </a:p>
        </p:txBody>
      </p:sp>
    </p:spTree>
    <p:extLst>
      <p:ext uri="{BB962C8B-B14F-4D97-AF65-F5344CB8AC3E}">
        <p14:creationId xmlns:p14="http://schemas.microsoft.com/office/powerpoint/2010/main" val="2341840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latin typeface="Calibri"/>
                <a:ea typeface="Calibri" panose="020F0502020204030204" pitchFamily="34" charset="0"/>
                <a:cs typeface="Calibri"/>
              </a:rPr>
              <a:t>Moving away from a deficit model where we only see problems to a model that first looks at what an individual can do.</a:t>
            </a:r>
            <a:endParaRPr lang="en-US" dirty="0"/>
          </a:p>
          <a:p>
            <a:pPr>
              <a:defRPr/>
            </a:pPr>
            <a:endParaRPr lang="en-GB" dirty="0">
              <a:latin typeface="Calibri"/>
              <a:ea typeface="Calibri" panose="020F0502020204030204" pitchFamily="34" charset="0"/>
              <a:cs typeface="Calibri"/>
            </a:endParaRPr>
          </a:p>
          <a:p>
            <a:pPr>
              <a:defRPr/>
            </a:pPr>
            <a:r>
              <a:rPr lang="en-GB" dirty="0">
                <a:latin typeface="Calibri"/>
                <a:ea typeface="Calibri" panose="020F0502020204030204" pitchFamily="34" charset="0"/>
                <a:cs typeface="Calibri"/>
              </a:rPr>
              <a:t>There</a:t>
            </a:r>
            <a:r>
              <a:rPr lang="en-GB" sz="1200" dirty="0">
                <a:effectLst/>
                <a:latin typeface="Calibri"/>
                <a:ea typeface="Calibri" panose="020F0502020204030204" pitchFamily="34" charset="0"/>
                <a:cs typeface="Calibri"/>
              </a:rPr>
              <a:t> is a fundamental link between the core duty in the Care Act –promote individual </a:t>
            </a:r>
            <a:r>
              <a:rPr lang="en-GB" dirty="0">
                <a:latin typeface="Calibri"/>
                <a:ea typeface="Calibri" panose="020F0502020204030204" pitchFamily="34" charset="0"/>
                <a:cs typeface="Calibri"/>
              </a:rPr>
              <a:t>wellbeing</a:t>
            </a:r>
            <a:r>
              <a:rPr lang="en-GB" sz="1200" dirty="0">
                <a:effectLst/>
                <a:latin typeface="Calibri"/>
                <a:ea typeface="Calibri" panose="020F0502020204030204" pitchFamily="34" charset="0"/>
                <a:cs typeface="Calibri"/>
              </a:rPr>
              <a:t> and a strengths-based approach</a:t>
            </a:r>
            <a:endParaRPr lang="en-GB" dirty="0"/>
          </a:p>
          <a:p>
            <a:endParaRPr lang="en-GB" dirty="0"/>
          </a:p>
        </p:txBody>
      </p:sp>
      <p:sp>
        <p:nvSpPr>
          <p:cNvPr id="4" name="Slide Number Placeholder 3"/>
          <p:cNvSpPr>
            <a:spLocks noGrp="1"/>
          </p:cNvSpPr>
          <p:nvPr>
            <p:ph type="sldNum" sz="quarter" idx="5"/>
          </p:nvPr>
        </p:nvSpPr>
        <p:spPr/>
        <p:txBody>
          <a:bodyPr/>
          <a:lstStyle/>
          <a:p>
            <a:fld id="{B1BDFAE7-57A5-49CB-B9AF-78C712290001}" type="slidenum">
              <a:rPr lang="en-GB" smtClean="0"/>
              <a:t>8</a:t>
            </a:fld>
            <a:endParaRPr lang="en-GB"/>
          </a:p>
        </p:txBody>
      </p:sp>
    </p:spTree>
    <p:extLst>
      <p:ext uri="{BB962C8B-B14F-4D97-AF65-F5344CB8AC3E}">
        <p14:creationId xmlns:p14="http://schemas.microsoft.com/office/powerpoint/2010/main" val="3227950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There is a fundamental link between the core duty in the Care Act –promote individual wellbeing- and a strengths-based approach</a:t>
            </a:r>
          </a:p>
          <a:p>
            <a:r>
              <a:rPr lang="en-GB" dirty="0"/>
              <a:t>What are the things make you feel good reduce stress and pressure make you feel happy.  We all have different triggers – exercise for some other a duvet day and good film.</a:t>
            </a:r>
            <a:endParaRPr lang="en-GB" dirty="0">
              <a:cs typeface="Calibri"/>
            </a:endParaRPr>
          </a:p>
          <a:p>
            <a:r>
              <a:rPr lang="en-GB" dirty="0"/>
              <a:t>The aim of promoting individual wellbeing is to ensure that individuals have meaningful lives – the focus should not be only to meet eligible needs.</a:t>
            </a:r>
          </a:p>
          <a:p>
            <a:endParaRPr lang="en-GB" dirty="0">
              <a:cs typeface="Calibri"/>
            </a:endParaRPr>
          </a:p>
          <a:p>
            <a:r>
              <a:rPr lang="en-GB" b="1" dirty="0">
                <a:cs typeface="Calibri"/>
              </a:rPr>
              <a:t>Exercise – What are the 9 area’s of well being as per the Care Act?</a:t>
            </a:r>
          </a:p>
          <a:p>
            <a:endParaRPr lang="en-GB" sz="1200" dirty="0">
              <a:effectLst/>
              <a:latin typeface="Calibri" panose="020F0502020204030204" pitchFamily="34" charset="0"/>
              <a:ea typeface="Calibri" panose="020F0502020204030204" pitchFamily="34" charset="0"/>
              <a:cs typeface="Calibri"/>
            </a:endParaRPr>
          </a:p>
          <a:p>
            <a:endParaRPr lang="en-GB" dirty="0">
              <a:latin typeface="Calibri"/>
              <a:cs typeface="Calibri"/>
            </a:endParaRPr>
          </a:p>
        </p:txBody>
      </p:sp>
      <p:sp>
        <p:nvSpPr>
          <p:cNvPr id="4" name="Slide Number Placeholder 3"/>
          <p:cNvSpPr>
            <a:spLocks noGrp="1"/>
          </p:cNvSpPr>
          <p:nvPr>
            <p:ph type="sldNum" sz="quarter" idx="5"/>
          </p:nvPr>
        </p:nvSpPr>
        <p:spPr/>
        <p:txBody>
          <a:bodyPr/>
          <a:lstStyle/>
          <a:p>
            <a:fld id="{B1BDFAE7-57A5-49CB-B9AF-78C712290001}" type="slidenum">
              <a:rPr lang="en-GB" smtClean="0"/>
              <a:t>9</a:t>
            </a:fld>
            <a:endParaRPr lang="en-GB"/>
          </a:p>
        </p:txBody>
      </p:sp>
    </p:spTree>
    <p:extLst>
      <p:ext uri="{BB962C8B-B14F-4D97-AF65-F5344CB8AC3E}">
        <p14:creationId xmlns:p14="http://schemas.microsoft.com/office/powerpoint/2010/main" val="3510601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9B084B-898F-41DF-84F9-A5C72FDD6C1E}"/>
              </a:ext>
            </a:extLst>
          </p:cNvPr>
          <p:cNvSpPr>
            <a:spLocks noGrp="1"/>
          </p:cNvSpPr>
          <p:nvPr>
            <p:ph type="dt" sz="half" idx="10"/>
          </p:nvPr>
        </p:nvSpPr>
        <p:spPr>
          <a:xfrm>
            <a:off x="838200" y="6356350"/>
            <a:ext cx="2743200" cy="365125"/>
          </a:xfrm>
          <a:prstGeom prst="rect">
            <a:avLst/>
          </a:prstGeom>
        </p:spPr>
        <p:txBody>
          <a:bodyPr/>
          <a:lstStyle/>
          <a:p>
            <a:fld id="{B131FCF6-F0A4-4EF5-B9B2-64D7A9016248}" type="datetime1">
              <a:rPr lang="en-GB" smtClean="0"/>
              <a:t>08/10/2024</a:t>
            </a:fld>
            <a:endParaRPr lang="en-GB"/>
          </a:p>
        </p:txBody>
      </p:sp>
      <p:sp>
        <p:nvSpPr>
          <p:cNvPr id="3" name="Footer Placeholder 2">
            <a:extLst>
              <a:ext uri="{FF2B5EF4-FFF2-40B4-BE49-F238E27FC236}">
                <a16:creationId xmlns:a16="http://schemas.microsoft.com/office/drawing/2014/main" id="{C328CB3F-033A-41D0-934D-6556781A3477}"/>
              </a:ext>
            </a:extLst>
          </p:cNvPr>
          <p:cNvSpPr>
            <a:spLocks noGrp="1"/>
          </p:cNvSpPr>
          <p:nvPr>
            <p:ph type="ftr" sz="quarter" idx="11"/>
          </p:nvPr>
        </p:nvSpPr>
        <p:spPr>
          <a:xfrm>
            <a:off x="4038600" y="6356350"/>
            <a:ext cx="4114800" cy="365125"/>
          </a:xfrm>
          <a:prstGeom prst="rect">
            <a:avLst/>
          </a:prstGeom>
        </p:spPr>
        <p:txBody>
          <a:bodyPr/>
          <a:lstStyle/>
          <a:p>
            <a:r>
              <a:rPr lang="en-GB"/>
              <a:t>© Copyright April 2024</a:t>
            </a:r>
          </a:p>
        </p:txBody>
      </p:sp>
      <p:sp>
        <p:nvSpPr>
          <p:cNvPr id="4" name="Slide Number Placeholder 3">
            <a:extLst>
              <a:ext uri="{FF2B5EF4-FFF2-40B4-BE49-F238E27FC236}">
                <a16:creationId xmlns:a16="http://schemas.microsoft.com/office/drawing/2014/main" id="{FAF70A6F-9121-4340-86BB-E4A7A529418B}"/>
              </a:ext>
            </a:extLst>
          </p:cNvPr>
          <p:cNvSpPr>
            <a:spLocks noGrp="1"/>
          </p:cNvSpPr>
          <p:nvPr>
            <p:ph type="sldNum" sz="quarter" idx="12"/>
          </p:nvPr>
        </p:nvSpPr>
        <p:spPr>
          <a:xfrm>
            <a:off x="8610600" y="6356350"/>
            <a:ext cx="2743200" cy="365125"/>
          </a:xfrm>
          <a:prstGeom prst="rect">
            <a:avLst/>
          </a:prstGeom>
        </p:spPr>
        <p:txBody>
          <a:bodyPr/>
          <a:lstStyle/>
          <a:p>
            <a:fld id="{C4EF9BB6-FB26-4BA4-9129-E46C7CEBBB76}" type="slidenum">
              <a:rPr lang="en-GB" smtClean="0"/>
              <a:t>‹#›</a:t>
            </a:fld>
            <a:endParaRPr lang="en-GB"/>
          </a:p>
        </p:txBody>
      </p:sp>
    </p:spTree>
    <p:extLst>
      <p:ext uri="{BB962C8B-B14F-4D97-AF65-F5344CB8AC3E}">
        <p14:creationId xmlns:p14="http://schemas.microsoft.com/office/powerpoint/2010/main" val="3676459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DD3B7-371F-430F-BDC8-C6B2D44CEF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0C70F3-D1DD-4E23-89BF-FBD3BE3CB7F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7D512F-B9EA-4BC3-B66F-8E3BFDF81B2F}"/>
              </a:ext>
            </a:extLst>
          </p:cNvPr>
          <p:cNvSpPr>
            <a:spLocks noGrp="1"/>
          </p:cNvSpPr>
          <p:nvPr>
            <p:ph type="dt" sz="half" idx="10"/>
          </p:nvPr>
        </p:nvSpPr>
        <p:spPr>
          <a:xfrm>
            <a:off x="838200" y="6356350"/>
            <a:ext cx="2743200" cy="365125"/>
          </a:xfrm>
          <a:prstGeom prst="rect">
            <a:avLst/>
          </a:prstGeom>
        </p:spPr>
        <p:txBody>
          <a:bodyPr/>
          <a:lstStyle/>
          <a:p>
            <a:fld id="{B861F5FA-345F-4E31-A874-8E873A66D6E1}" type="datetime1">
              <a:rPr lang="en-GB" smtClean="0"/>
              <a:t>08/10/2024</a:t>
            </a:fld>
            <a:endParaRPr lang="en-GB"/>
          </a:p>
        </p:txBody>
      </p:sp>
      <p:sp>
        <p:nvSpPr>
          <p:cNvPr id="5" name="Footer Placeholder 4">
            <a:extLst>
              <a:ext uri="{FF2B5EF4-FFF2-40B4-BE49-F238E27FC236}">
                <a16:creationId xmlns:a16="http://schemas.microsoft.com/office/drawing/2014/main" id="{37CC2AB2-1DE3-40A6-9733-3DFD13362C06}"/>
              </a:ext>
            </a:extLst>
          </p:cNvPr>
          <p:cNvSpPr>
            <a:spLocks noGrp="1"/>
          </p:cNvSpPr>
          <p:nvPr>
            <p:ph type="ftr" sz="quarter" idx="11"/>
          </p:nvPr>
        </p:nvSpPr>
        <p:spPr>
          <a:xfrm>
            <a:off x="4038600" y="6356350"/>
            <a:ext cx="4114800" cy="365125"/>
          </a:xfrm>
          <a:prstGeom prst="rect">
            <a:avLst/>
          </a:prstGeom>
        </p:spPr>
        <p:txBody>
          <a:bodyPr/>
          <a:lstStyle/>
          <a:p>
            <a:r>
              <a:rPr lang="en-GB"/>
              <a:t>© Copyright April 2024</a:t>
            </a:r>
          </a:p>
        </p:txBody>
      </p:sp>
      <p:sp>
        <p:nvSpPr>
          <p:cNvPr id="6" name="Slide Number Placeholder 5">
            <a:extLst>
              <a:ext uri="{FF2B5EF4-FFF2-40B4-BE49-F238E27FC236}">
                <a16:creationId xmlns:a16="http://schemas.microsoft.com/office/drawing/2014/main" id="{61AE3B5F-039D-4F69-9B3C-CF05CBCC4639}"/>
              </a:ext>
            </a:extLst>
          </p:cNvPr>
          <p:cNvSpPr>
            <a:spLocks noGrp="1"/>
          </p:cNvSpPr>
          <p:nvPr>
            <p:ph type="sldNum" sz="quarter" idx="12"/>
          </p:nvPr>
        </p:nvSpPr>
        <p:spPr>
          <a:xfrm>
            <a:off x="8610600" y="6356350"/>
            <a:ext cx="2743200" cy="365125"/>
          </a:xfrm>
          <a:prstGeom prst="rect">
            <a:avLst/>
          </a:prstGeom>
        </p:spPr>
        <p:txBody>
          <a:bodyPr/>
          <a:lstStyle/>
          <a:p>
            <a:fld id="{93E941B8-5C00-48BD-9AC1-93EEE2EB0357}" type="slidenum">
              <a:rPr lang="en-GB" smtClean="0"/>
              <a:t>‹#›</a:t>
            </a:fld>
            <a:endParaRPr lang="en-GB"/>
          </a:p>
        </p:txBody>
      </p:sp>
    </p:spTree>
    <p:extLst>
      <p:ext uri="{BB962C8B-B14F-4D97-AF65-F5344CB8AC3E}">
        <p14:creationId xmlns:p14="http://schemas.microsoft.com/office/powerpoint/2010/main" val="2262370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DD3B7-371F-430F-BDC8-C6B2D44CEF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0C70F3-D1DD-4E23-89BF-FBD3BE3CB7F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7D512F-B9EA-4BC3-B66F-8E3BFDF81B2F}"/>
              </a:ext>
            </a:extLst>
          </p:cNvPr>
          <p:cNvSpPr>
            <a:spLocks noGrp="1"/>
          </p:cNvSpPr>
          <p:nvPr>
            <p:ph type="dt" sz="half" idx="10"/>
          </p:nvPr>
        </p:nvSpPr>
        <p:spPr>
          <a:xfrm>
            <a:off x="838200" y="6356350"/>
            <a:ext cx="2743200" cy="365125"/>
          </a:xfrm>
          <a:prstGeom prst="rect">
            <a:avLst/>
          </a:prstGeom>
        </p:spPr>
        <p:txBody>
          <a:bodyPr/>
          <a:lstStyle/>
          <a:p>
            <a:fld id="{69C51F06-C1E2-4C39-A666-12481EFEE383}" type="datetime1">
              <a:rPr lang="en-GB" smtClean="0"/>
              <a:t>08/10/2024</a:t>
            </a:fld>
            <a:endParaRPr lang="en-GB"/>
          </a:p>
        </p:txBody>
      </p:sp>
      <p:sp>
        <p:nvSpPr>
          <p:cNvPr id="5" name="Footer Placeholder 4">
            <a:extLst>
              <a:ext uri="{FF2B5EF4-FFF2-40B4-BE49-F238E27FC236}">
                <a16:creationId xmlns:a16="http://schemas.microsoft.com/office/drawing/2014/main" id="{37CC2AB2-1DE3-40A6-9733-3DFD13362C06}"/>
              </a:ext>
            </a:extLst>
          </p:cNvPr>
          <p:cNvSpPr>
            <a:spLocks noGrp="1"/>
          </p:cNvSpPr>
          <p:nvPr>
            <p:ph type="ftr" sz="quarter" idx="11"/>
          </p:nvPr>
        </p:nvSpPr>
        <p:spPr>
          <a:xfrm>
            <a:off x="4038600" y="6356350"/>
            <a:ext cx="4114800" cy="365125"/>
          </a:xfrm>
          <a:prstGeom prst="rect">
            <a:avLst/>
          </a:prstGeom>
        </p:spPr>
        <p:txBody>
          <a:bodyPr/>
          <a:lstStyle/>
          <a:p>
            <a:r>
              <a:rPr lang="en-GB"/>
              <a:t>© Copyright April 2024</a:t>
            </a:r>
          </a:p>
        </p:txBody>
      </p:sp>
      <p:sp>
        <p:nvSpPr>
          <p:cNvPr id="6" name="Slide Number Placeholder 5">
            <a:extLst>
              <a:ext uri="{FF2B5EF4-FFF2-40B4-BE49-F238E27FC236}">
                <a16:creationId xmlns:a16="http://schemas.microsoft.com/office/drawing/2014/main" id="{61AE3B5F-039D-4F69-9B3C-CF05CBCC4639}"/>
              </a:ext>
            </a:extLst>
          </p:cNvPr>
          <p:cNvSpPr>
            <a:spLocks noGrp="1"/>
          </p:cNvSpPr>
          <p:nvPr>
            <p:ph type="sldNum" sz="quarter" idx="12"/>
          </p:nvPr>
        </p:nvSpPr>
        <p:spPr>
          <a:xfrm>
            <a:off x="8610600" y="6356350"/>
            <a:ext cx="2743200" cy="365125"/>
          </a:xfrm>
          <a:prstGeom prst="rect">
            <a:avLst/>
          </a:prstGeom>
        </p:spPr>
        <p:txBody>
          <a:bodyPr/>
          <a:lstStyle/>
          <a:p>
            <a:fld id="{93E941B8-5C00-48BD-9AC1-93EEE2EB0357}" type="slidenum">
              <a:rPr lang="en-GB" smtClean="0"/>
              <a:t>‹#›</a:t>
            </a:fld>
            <a:endParaRPr lang="en-GB"/>
          </a:p>
        </p:txBody>
      </p:sp>
    </p:spTree>
    <p:extLst>
      <p:ext uri="{BB962C8B-B14F-4D97-AF65-F5344CB8AC3E}">
        <p14:creationId xmlns:p14="http://schemas.microsoft.com/office/powerpoint/2010/main" val="1862760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C5F87B0A-9323-407F-9D8F-98E7B3C028D1}"/>
              </a:ext>
            </a:extLst>
          </p:cNvPr>
          <p:cNvSpPr>
            <a:spLocks noGrp="1" noChangeArrowheads="1"/>
          </p:cNvSpPr>
          <p:nvPr>
            <p:ph type="dt" sz="half" idx="10"/>
          </p:nvPr>
        </p:nvSpPr>
        <p:spPr/>
        <p:txBody>
          <a:bodyPr/>
          <a:lstStyle>
            <a:lvl1pPr>
              <a:defRPr/>
            </a:lvl1pPr>
          </a:lstStyle>
          <a:p>
            <a:pPr>
              <a:defRPr/>
            </a:pPr>
            <a:fld id="{180A1094-D62E-425A-8B6A-D64676D440DE}" type="datetime1">
              <a:rPr lang="en-GB" altLang="en-US" smtClean="0"/>
              <a:t>08/10/2024</a:t>
            </a:fld>
            <a:endParaRPr lang="en-US" altLang="en-US"/>
          </a:p>
        </p:txBody>
      </p:sp>
      <p:sp>
        <p:nvSpPr>
          <p:cNvPr id="5" name="Rectangle 5">
            <a:extLst>
              <a:ext uri="{FF2B5EF4-FFF2-40B4-BE49-F238E27FC236}">
                <a16:creationId xmlns:a16="http://schemas.microsoft.com/office/drawing/2014/main" id="{21A58667-7797-4EB7-A261-BEC474F9C86A}"/>
              </a:ext>
            </a:extLst>
          </p:cNvPr>
          <p:cNvSpPr>
            <a:spLocks noGrp="1" noChangeArrowheads="1"/>
          </p:cNvSpPr>
          <p:nvPr>
            <p:ph type="ftr" sz="quarter" idx="11"/>
          </p:nvPr>
        </p:nvSpPr>
        <p:spPr/>
        <p:txBody>
          <a:bodyPr/>
          <a:lstStyle>
            <a:lvl1pPr>
              <a:defRPr/>
            </a:lvl1pPr>
          </a:lstStyle>
          <a:p>
            <a:pPr>
              <a:defRPr/>
            </a:pPr>
            <a:r>
              <a:rPr lang="en-US" altLang="en-US"/>
              <a:t>© Copyright April 2024</a:t>
            </a:r>
          </a:p>
        </p:txBody>
      </p:sp>
    </p:spTree>
    <p:extLst>
      <p:ext uri="{BB962C8B-B14F-4D97-AF65-F5344CB8AC3E}">
        <p14:creationId xmlns:p14="http://schemas.microsoft.com/office/powerpoint/2010/main" val="3553063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016000" y="2438400"/>
            <a:ext cx="50292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8400" y="2438400"/>
            <a:ext cx="50292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D69F4562-E911-4756-B0E3-5D05DE2D587E}"/>
              </a:ext>
            </a:extLst>
          </p:cNvPr>
          <p:cNvSpPr>
            <a:spLocks noGrp="1" noChangeArrowheads="1"/>
          </p:cNvSpPr>
          <p:nvPr>
            <p:ph type="dt" sz="half" idx="10"/>
          </p:nvPr>
        </p:nvSpPr>
        <p:spPr>
          <a:ln/>
        </p:spPr>
        <p:txBody>
          <a:bodyPr/>
          <a:lstStyle>
            <a:lvl1pPr>
              <a:defRPr/>
            </a:lvl1pPr>
          </a:lstStyle>
          <a:p>
            <a:pPr>
              <a:defRPr/>
            </a:pPr>
            <a:fld id="{3D9BEDDB-40D0-4E4B-9915-57A8A6552D5A}" type="datetime1">
              <a:rPr lang="en-GB" altLang="en-US" smtClean="0"/>
              <a:t>08/10/2024</a:t>
            </a:fld>
            <a:endParaRPr lang="en-US" altLang="en-US"/>
          </a:p>
        </p:txBody>
      </p:sp>
      <p:sp>
        <p:nvSpPr>
          <p:cNvPr id="6" name="Rectangle 5">
            <a:extLst>
              <a:ext uri="{FF2B5EF4-FFF2-40B4-BE49-F238E27FC236}">
                <a16:creationId xmlns:a16="http://schemas.microsoft.com/office/drawing/2014/main" id="{D269B7AE-9B2E-4CFD-A01D-25891DA208E7}"/>
              </a:ext>
            </a:extLst>
          </p:cNvPr>
          <p:cNvSpPr>
            <a:spLocks noGrp="1" noChangeArrowheads="1"/>
          </p:cNvSpPr>
          <p:nvPr>
            <p:ph type="ftr" sz="quarter" idx="11"/>
          </p:nvPr>
        </p:nvSpPr>
        <p:spPr>
          <a:ln/>
        </p:spPr>
        <p:txBody>
          <a:bodyPr/>
          <a:lstStyle>
            <a:lvl1pPr>
              <a:defRPr/>
            </a:lvl1pPr>
          </a:lstStyle>
          <a:p>
            <a:pPr>
              <a:defRPr/>
            </a:pPr>
            <a:r>
              <a:rPr lang="en-US" altLang="en-US"/>
              <a:t>© Copyright April 2024</a:t>
            </a:r>
          </a:p>
        </p:txBody>
      </p:sp>
      <p:sp>
        <p:nvSpPr>
          <p:cNvPr id="7" name="Rectangle 6">
            <a:extLst>
              <a:ext uri="{FF2B5EF4-FFF2-40B4-BE49-F238E27FC236}">
                <a16:creationId xmlns:a16="http://schemas.microsoft.com/office/drawing/2014/main" id="{5A844AF3-A363-4D06-BCB0-C0A1C905CF84}"/>
              </a:ext>
            </a:extLst>
          </p:cNvPr>
          <p:cNvSpPr>
            <a:spLocks noGrp="1" noChangeArrowheads="1"/>
          </p:cNvSpPr>
          <p:nvPr>
            <p:ph type="sldNum" sz="quarter" idx="12"/>
          </p:nvPr>
        </p:nvSpPr>
        <p:spPr>
          <a:ln/>
        </p:spPr>
        <p:txBody>
          <a:bodyPr/>
          <a:lstStyle>
            <a:lvl1pPr>
              <a:defRPr/>
            </a:lvl1pPr>
          </a:lstStyle>
          <a:p>
            <a:pPr>
              <a:defRPr/>
            </a:pPr>
            <a:fld id="{A0020D10-EEA4-42B2-A539-6CA0D4362C60}" type="slidenum">
              <a:rPr lang="en-US" altLang="en-US"/>
              <a:pPr>
                <a:defRPr/>
              </a:pPr>
              <a:t>‹#›</a:t>
            </a:fld>
            <a:endParaRPr lang="en-US" altLang="en-US"/>
          </a:p>
        </p:txBody>
      </p:sp>
    </p:spTree>
    <p:extLst>
      <p:ext uri="{BB962C8B-B14F-4D97-AF65-F5344CB8AC3E}">
        <p14:creationId xmlns:p14="http://schemas.microsoft.com/office/powerpoint/2010/main" val="1375053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83138A1-C0B4-4BB5-8DCC-207C198C61DD}"/>
              </a:ext>
            </a:extLst>
          </p:cNvPr>
          <p:cNvSpPr>
            <a:spLocks noGrp="1" noChangeArrowheads="1"/>
          </p:cNvSpPr>
          <p:nvPr>
            <p:ph type="dt" sz="half" idx="10"/>
          </p:nvPr>
        </p:nvSpPr>
        <p:spPr>
          <a:ln/>
        </p:spPr>
        <p:txBody>
          <a:bodyPr/>
          <a:lstStyle>
            <a:lvl1pPr>
              <a:defRPr/>
            </a:lvl1pPr>
          </a:lstStyle>
          <a:p>
            <a:pPr>
              <a:defRPr/>
            </a:pPr>
            <a:fld id="{B6B98760-6A70-4A05-B242-4B1807A46E8B}" type="datetime1">
              <a:rPr lang="en-GB" altLang="en-US" smtClean="0"/>
              <a:t>08/10/2024</a:t>
            </a:fld>
            <a:endParaRPr lang="en-US" altLang="en-US"/>
          </a:p>
        </p:txBody>
      </p:sp>
      <p:sp>
        <p:nvSpPr>
          <p:cNvPr id="6" name="Rectangle 5">
            <a:extLst>
              <a:ext uri="{FF2B5EF4-FFF2-40B4-BE49-F238E27FC236}">
                <a16:creationId xmlns:a16="http://schemas.microsoft.com/office/drawing/2014/main" id="{E02A15A8-392B-451B-9256-509118778BD1}"/>
              </a:ext>
            </a:extLst>
          </p:cNvPr>
          <p:cNvSpPr>
            <a:spLocks noGrp="1" noChangeArrowheads="1"/>
          </p:cNvSpPr>
          <p:nvPr>
            <p:ph type="ftr" sz="quarter" idx="11"/>
          </p:nvPr>
        </p:nvSpPr>
        <p:spPr>
          <a:ln/>
        </p:spPr>
        <p:txBody>
          <a:bodyPr/>
          <a:lstStyle>
            <a:lvl1pPr>
              <a:defRPr/>
            </a:lvl1pPr>
          </a:lstStyle>
          <a:p>
            <a:pPr>
              <a:defRPr/>
            </a:pPr>
            <a:r>
              <a:rPr lang="en-US" altLang="en-US"/>
              <a:t>© Copyright April 2024</a:t>
            </a:r>
          </a:p>
        </p:txBody>
      </p:sp>
      <p:sp>
        <p:nvSpPr>
          <p:cNvPr id="7" name="Rectangle 6">
            <a:extLst>
              <a:ext uri="{FF2B5EF4-FFF2-40B4-BE49-F238E27FC236}">
                <a16:creationId xmlns:a16="http://schemas.microsoft.com/office/drawing/2014/main" id="{CC110448-A75B-402F-BD80-08C780DCABF7}"/>
              </a:ext>
            </a:extLst>
          </p:cNvPr>
          <p:cNvSpPr>
            <a:spLocks noGrp="1" noChangeArrowheads="1"/>
          </p:cNvSpPr>
          <p:nvPr>
            <p:ph type="sldNum" sz="quarter" idx="12"/>
          </p:nvPr>
        </p:nvSpPr>
        <p:spPr>
          <a:ln/>
        </p:spPr>
        <p:txBody>
          <a:bodyPr/>
          <a:lstStyle>
            <a:lvl1pPr>
              <a:defRPr/>
            </a:lvl1pPr>
          </a:lstStyle>
          <a:p>
            <a:pPr>
              <a:defRPr/>
            </a:pPr>
            <a:fld id="{30E0D861-B8D4-4FC9-9A01-3892FAFEB925}" type="slidenum">
              <a:rPr lang="en-US" altLang="en-US"/>
              <a:pPr>
                <a:defRPr/>
              </a:pPr>
              <a:t>‹#›</a:t>
            </a:fld>
            <a:endParaRPr lang="en-US" altLang="en-US"/>
          </a:p>
        </p:txBody>
      </p:sp>
    </p:spTree>
    <p:extLst>
      <p:ext uri="{BB962C8B-B14F-4D97-AF65-F5344CB8AC3E}">
        <p14:creationId xmlns:p14="http://schemas.microsoft.com/office/powerpoint/2010/main" val="2407177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E176-3482-4A08-B623-F81183CAF70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548C6C-5F1C-47B2-8137-F97FB4A899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42DB7F-F15F-49A5-9C7C-B53226B16E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13E668E-49E9-4116-B24F-DC975C73A3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73CBF2-B006-4083-9D02-E4704EFEFB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865DCA7-8452-4688-8428-C219D7262E3D}"/>
              </a:ext>
            </a:extLst>
          </p:cNvPr>
          <p:cNvSpPr>
            <a:spLocks noGrp="1"/>
          </p:cNvSpPr>
          <p:nvPr>
            <p:ph type="dt" sz="half" idx="10"/>
          </p:nvPr>
        </p:nvSpPr>
        <p:spPr/>
        <p:txBody>
          <a:bodyPr/>
          <a:lstStyle/>
          <a:p>
            <a:fld id="{44236735-FCC0-42A1-9281-CCA660AF9A43}" type="datetime1">
              <a:rPr lang="en-GB" smtClean="0"/>
              <a:t>08/10/2024</a:t>
            </a:fld>
            <a:endParaRPr lang="en-GB"/>
          </a:p>
        </p:txBody>
      </p:sp>
      <p:sp>
        <p:nvSpPr>
          <p:cNvPr id="8" name="Footer Placeholder 7">
            <a:extLst>
              <a:ext uri="{FF2B5EF4-FFF2-40B4-BE49-F238E27FC236}">
                <a16:creationId xmlns:a16="http://schemas.microsoft.com/office/drawing/2014/main" id="{47F08AFC-2F53-4337-8B6C-397F7D89A0B2}"/>
              </a:ext>
            </a:extLst>
          </p:cNvPr>
          <p:cNvSpPr>
            <a:spLocks noGrp="1"/>
          </p:cNvSpPr>
          <p:nvPr>
            <p:ph type="ftr" sz="quarter" idx="11"/>
          </p:nvPr>
        </p:nvSpPr>
        <p:spPr/>
        <p:txBody>
          <a:bodyPr/>
          <a:lstStyle/>
          <a:p>
            <a:r>
              <a:rPr lang="en-GB"/>
              <a:t>© Copyright April 2024</a:t>
            </a:r>
          </a:p>
        </p:txBody>
      </p:sp>
      <p:sp>
        <p:nvSpPr>
          <p:cNvPr id="9" name="Slide Number Placeholder 8">
            <a:extLst>
              <a:ext uri="{FF2B5EF4-FFF2-40B4-BE49-F238E27FC236}">
                <a16:creationId xmlns:a16="http://schemas.microsoft.com/office/drawing/2014/main" id="{DDFB0BE9-47A3-41FF-AC86-DBC9D84748F1}"/>
              </a:ext>
            </a:extLst>
          </p:cNvPr>
          <p:cNvSpPr>
            <a:spLocks noGrp="1"/>
          </p:cNvSpPr>
          <p:nvPr>
            <p:ph type="sldNum" sz="quarter" idx="12"/>
          </p:nvPr>
        </p:nvSpPr>
        <p:spPr/>
        <p:txBody>
          <a:bodyPr/>
          <a:lstStyle/>
          <a:p>
            <a:fld id="{A79ADBF0-D053-42AB-BFD4-1E0ADB78CC84}" type="slidenum">
              <a:rPr lang="en-GB" smtClean="0"/>
              <a:t>‹#›</a:t>
            </a:fld>
            <a:endParaRPr lang="en-GB"/>
          </a:p>
        </p:txBody>
      </p:sp>
      <p:pic>
        <p:nvPicPr>
          <p:cNvPr id="11" name="Picture 10" descr="A picture containing drawing&#10;&#10;Description automatically generated">
            <a:extLst>
              <a:ext uri="{FF2B5EF4-FFF2-40B4-BE49-F238E27FC236}">
                <a16:creationId xmlns:a16="http://schemas.microsoft.com/office/drawing/2014/main" id="{A3179081-5F5D-418D-8A12-843911C4A4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61143" y="161354"/>
            <a:ext cx="3047838" cy="1401439"/>
          </a:xfrm>
          <a:prstGeom prst="rect">
            <a:avLst/>
          </a:prstGeom>
        </p:spPr>
      </p:pic>
    </p:spTree>
    <p:extLst>
      <p:ext uri="{BB962C8B-B14F-4D97-AF65-F5344CB8AC3E}">
        <p14:creationId xmlns:p14="http://schemas.microsoft.com/office/powerpoint/2010/main" val="979883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7D3EE-18B6-4D09-81CA-76A6EB72FF1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87A13C-4B77-44D0-8993-3B92966E9C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093637-AFA0-49B2-9F1E-2B09FCA4C80C}"/>
              </a:ext>
            </a:extLst>
          </p:cNvPr>
          <p:cNvSpPr>
            <a:spLocks noGrp="1"/>
          </p:cNvSpPr>
          <p:nvPr>
            <p:ph type="dt" sz="half" idx="10"/>
          </p:nvPr>
        </p:nvSpPr>
        <p:spPr/>
        <p:txBody>
          <a:bodyPr/>
          <a:lstStyle/>
          <a:p>
            <a:fld id="{03EC8D35-0126-4F5D-B39A-1B860BF2D9C2}" type="datetime1">
              <a:rPr lang="en-GB" smtClean="0"/>
              <a:t>08/10/2024</a:t>
            </a:fld>
            <a:endParaRPr lang="en-GB"/>
          </a:p>
        </p:txBody>
      </p:sp>
      <p:sp>
        <p:nvSpPr>
          <p:cNvPr id="5" name="Footer Placeholder 4">
            <a:extLst>
              <a:ext uri="{FF2B5EF4-FFF2-40B4-BE49-F238E27FC236}">
                <a16:creationId xmlns:a16="http://schemas.microsoft.com/office/drawing/2014/main" id="{150D4044-CAD4-4F18-AC58-ACD505513122}"/>
              </a:ext>
            </a:extLst>
          </p:cNvPr>
          <p:cNvSpPr>
            <a:spLocks noGrp="1"/>
          </p:cNvSpPr>
          <p:nvPr>
            <p:ph type="ftr" sz="quarter" idx="11"/>
          </p:nvPr>
        </p:nvSpPr>
        <p:spPr/>
        <p:txBody>
          <a:bodyPr/>
          <a:lstStyle/>
          <a:p>
            <a:r>
              <a:rPr lang="en-GB"/>
              <a:t>© Copyright April 2024</a:t>
            </a:r>
          </a:p>
        </p:txBody>
      </p:sp>
      <p:sp>
        <p:nvSpPr>
          <p:cNvPr id="6" name="Slide Number Placeholder 5">
            <a:extLst>
              <a:ext uri="{FF2B5EF4-FFF2-40B4-BE49-F238E27FC236}">
                <a16:creationId xmlns:a16="http://schemas.microsoft.com/office/drawing/2014/main" id="{7AA3F1C8-4403-46EC-8A7C-177AC6ED8D37}"/>
              </a:ext>
            </a:extLst>
          </p:cNvPr>
          <p:cNvSpPr>
            <a:spLocks noGrp="1"/>
          </p:cNvSpPr>
          <p:nvPr>
            <p:ph type="sldNum" sz="quarter" idx="12"/>
          </p:nvPr>
        </p:nvSpPr>
        <p:spPr/>
        <p:txBody>
          <a:bodyPr/>
          <a:lstStyle/>
          <a:p>
            <a:fld id="{A79ADBF0-D053-42AB-BFD4-1E0ADB78CC84}" type="slidenum">
              <a:rPr lang="en-GB" smtClean="0"/>
              <a:t>‹#›</a:t>
            </a:fld>
            <a:endParaRPr lang="en-GB"/>
          </a:p>
        </p:txBody>
      </p:sp>
    </p:spTree>
    <p:extLst>
      <p:ext uri="{BB962C8B-B14F-4D97-AF65-F5344CB8AC3E}">
        <p14:creationId xmlns:p14="http://schemas.microsoft.com/office/powerpoint/2010/main" val="2678618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16272-655F-C278-5A7D-1CC89472235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E3938C8-C238-5CD8-FC10-5E85B0E593FC}"/>
              </a:ext>
            </a:extLst>
          </p:cNvPr>
          <p:cNvSpPr>
            <a:spLocks noGrp="1"/>
          </p:cNvSpPr>
          <p:nvPr>
            <p:ph type="dt" sz="half" idx="10"/>
          </p:nvPr>
        </p:nvSpPr>
        <p:spPr/>
        <p:txBody>
          <a:bodyPr/>
          <a:lstStyle/>
          <a:p>
            <a:fld id="{F8552949-CFAC-4FCD-9C00-8AF3B57C8773}" type="datetime1">
              <a:rPr lang="en-GB" smtClean="0"/>
              <a:t>08/10/2024</a:t>
            </a:fld>
            <a:endParaRPr lang="en-GB"/>
          </a:p>
        </p:txBody>
      </p:sp>
      <p:sp>
        <p:nvSpPr>
          <p:cNvPr id="4" name="Footer Placeholder 3">
            <a:extLst>
              <a:ext uri="{FF2B5EF4-FFF2-40B4-BE49-F238E27FC236}">
                <a16:creationId xmlns:a16="http://schemas.microsoft.com/office/drawing/2014/main" id="{7429A340-1317-13FC-E0AC-C18C3C675514}"/>
              </a:ext>
            </a:extLst>
          </p:cNvPr>
          <p:cNvSpPr>
            <a:spLocks noGrp="1"/>
          </p:cNvSpPr>
          <p:nvPr>
            <p:ph type="ftr" sz="quarter" idx="11"/>
          </p:nvPr>
        </p:nvSpPr>
        <p:spPr/>
        <p:txBody>
          <a:bodyPr/>
          <a:lstStyle/>
          <a:p>
            <a:r>
              <a:rPr lang="en-GB"/>
              <a:t>© Copyright April 2024</a:t>
            </a:r>
          </a:p>
        </p:txBody>
      </p:sp>
      <p:sp>
        <p:nvSpPr>
          <p:cNvPr id="5" name="Slide Number Placeholder 4">
            <a:extLst>
              <a:ext uri="{FF2B5EF4-FFF2-40B4-BE49-F238E27FC236}">
                <a16:creationId xmlns:a16="http://schemas.microsoft.com/office/drawing/2014/main" id="{A1123164-7E5A-AF97-9AEC-D501B7DADDCA}"/>
              </a:ext>
            </a:extLst>
          </p:cNvPr>
          <p:cNvSpPr>
            <a:spLocks noGrp="1"/>
          </p:cNvSpPr>
          <p:nvPr>
            <p:ph type="sldNum" sz="quarter" idx="12"/>
          </p:nvPr>
        </p:nvSpPr>
        <p:spPr/>
        <p:txBody>
          <a:bodyPr/>
          <a:lstStyle/>
          <a:p>
            <a:fld id="{C5D53F82-4AA4-4D96-8D3B-2F3DC107EA9C}" type="slidenum">
              <a:rPr lang="en-GB" smtClean="0"/>
              <a:t>‹#›</a:t>
            </a:fld>
            <a:endParaRPr lang="en-GB"/>
          </a:p>
        </p:txBody>
      </p:sp>
    </p:spTree>
    <p:extLst>
      <p:ext uri="{BB962C8B-B14F-4D97-AF65-F5344CB8AC3E}">
        <p14:creationId xmlns:p14="http://schemas.microsoft.com/office/powerpoint/2010/main" val="35795482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Diagram&#10;&#10;Description automatically generated with medium confidence">
            <a:extLst>
              <a:ext uri="{FF2B5EF4-FFF2-40B4-BE49-F238E27FC236}">
                <a16:creationId xmlns:a16="http://schemas.microsoft.com/office/drawing/2014/main" id="{E7998B4F-3C21-49F7-8E63-1CCCFCD8CA2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8726388"/>
      </p:ext>
    </p:extLst>
  </p:cSld>
  <p:clrMap bg1="lt1" tx1="dk1" bg2="lt2" tx2="dk2" accent1="accent1" accent2="accent2" accent3="accent3" accent4="accent4" accent5="accent5" accent6="accent6" hlink="hlink" folHlink="folHlink"/>
  <p:sldLayoutIdLst>
    <p:sldLayoutId id="2147483655" r:id="rId1"/>
    <p:sldLayoutId id="2147483656" r:id="rId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232F322C-AE76-41A7-8BFB-D62A11D655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02767996"/>
      </p:ext>
    </p:extLst>
  </p:cSld>
  <p:clrMap bg1="lt1" tx1="dk1" bg2="lt2" tx2="dk2" accent1="accent1" accent2="accent2" accent3="accent3" accent4="accent4" accent5="accent5" accent6="accent6" hlink="hlink" folHlink="folHlink"/>
  <p:sldLayoutIdLst>
    <p:sldLayoutId id="2147483662"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A3FC052-AEFF-4339-9186-712F09F51ECA}"/>
              </a:ext>
            </a:extLst>
          </p:cNvPr>
          <p:cNvSpPr>
            <a:spLocks noGrp="1" noChangeArrowheads="1"/>
          </p:cNvSpPr>
          <p:nvPr>
            <p:ph type="title"/>
          </p:nvPr>
        </p:nvSpPr>
        <p:spPr bwMode="auto">
          <a:xfrm>
            <a:off x="334433" y="549275"/>
            <a:ext cx="102616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AE4DFAA-F74A-4994-9E75-4C9F4EA3F4D5}"/>
              </a:ext>
            </a:extLst>
          </p:cNvPr>
          <p:cNvSpPr>
            <a:spLocks noGrp="1" noChangeArrowheads="1"/>
          </p:cNvSpPr>
          <p:nvPr>
            <p:ph type="body" idx="1"/>
          </p:nvPr>
        </p:nvSpPr>
        <p:spPr bwMode="auto">
          <a:xfrm>
            <a:off x="334434" y="1916114"/>
            <a:ext cx="11241617" cy="4033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18AC78D-50D8-4BA5-8109-79BEE385D423}"/>
              </a:ext>
            </a:extLst>
          </p:cNvPr>
          <p:cNvSpPr>
            <a:spLocks noGrp="1" noChangeArrowheads="1"/>
          </p:cNvSpPr>
          <p:nvPr>
            <p:ph type="dt" sz="half" idx="2"/>
          </p:nvPr>
        </p:nvSpPr>
        <p:spPr bwMode="auto">
          <a:xfrm>
            <a:off x="914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Arial" charset="0"/>
                <a:ea typeface="Geneva" pitchFamily="-32" charset="-128"/>
                <a:cs typeface="+mn-cs"/>
              </a:defRPr>
            </a:lvl1pPr>
          </a:lstStyle>
          <a:p>
            <a:pPr>
              <a:defRPr/>
            </a:pPr>
            <a:fld id="{44C8B01A-796E-4505-BAB9-1852FA2F8363}" type="datetime1">
              <a:rPr lang="en-GB" altLang="en-US" smtClean="0"/>
              <a:t>08/10/2024</a:t>
            </a:fld>
            <a:endParaRPr lang="en-US" altLang="en-US"/>
          </a:p>
        </p:txBody>
      </p:sp>
      <p:sp>
        <p:nvSpPr>
          <p:cNvPr id="1029" name="Rectangle 5">
            <a:extLst>
              <a:ext uri="{FF2B5EF4-FFF2-40B4-BE49-F238E27FC236}">
                <a16:creationId xmlns:a16="http://schemas.microsoft.com/office/drawing/2014/main" id="{67D17D41-18BD-4BC7-BC01-8A49E83AAA7F}"/>
              </a:ext>
            </a:extLst>
          </p:cNvPr>
          <p:cNvSpPr>
            <a:spLocks noGrp="1" noChangeArrowheads="1"/>
          </p:cNvSpPr>
          <p:nvPr>
            <p:ph type="ftr" sz="quarter" idx="3"/>
          </p:nvPr>
        </p:nvSpPr>
        <p:spPr bwMode="auto">
          <a:xfrm>
            <a:off x="41656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Arial" charset="0"/>
                <a:ea typeface="Geneva" pitchFamily="-32" charset="-128"/>
                <a:cs typeface="+mn-cs"/>
              </a:defRPr>
            </a:lvl1pPr>
          </a:lstStyle>
          <a:p>
            <a:pPr>
              <a:defRPr/>
            </a:pPr>
            <a:r>
              <a:rPr lang="en-US" altLang="en-US"/>
              <a:t>© Copyright April 2024</a:t>
            </a:r>
          </a:p>
        </p:txBody>
      </p:sp>
      <p:sp>
        <p:nvSpPr>
          <p:cNvPr id="1030" name="Rectangle 6">
            <a:extLst>
              <a:ext uri="{FF2B5EF4-FFF2-40B4-BE49-F238E27FC236}">
                <a16:creationId xmlns:a16="http://schemas.microsoft.com/office/drawing/2014/main" id="{447EB756-16D4-47E8-9C5F-B0F5F97756C2}"/>
              </a:ext>
            </a:extLst>
          </p:cNvPr>
          <p:cNvSpPr>
            <a:spLocks noGrp="1" noChangeArrowheads="1"/>
          </p:cNvSpPr>
          <p:nvPr>
            <p:ph type="sldNum" sz="quarter" idx="4"/>
          </p:nvPr>
        </p:nvSpPr>
        <p:spPr bwMode="auto">
          <a:xfrm>
            <a:off x="87376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a:defRPr/>
            </a:pPr>
            <a:fld id="{F95C4815-A9BE-4201-B503-C1106B90842D}" type="slidenum">
              <a:rPr lang="en-US" altLang="en-US"/>
              <a:pPr>
                <a:defRPr/>
              </a:pPr>
              <a:t>‹#›</a:t>
            </a:fld>
            <a:endParaRPr lang="en-US" altLang="en-US"/>
          </a:p>
        </p:txBody>
      </p:sp>
      <p:pic>
        <p:nvPicPr>
          <p:cNvPr id="1033" name="Picture 2">
            <a:extLst>
              <a:ext uri="{FF2B5EF4-FFF2-40B4-BE49-F238E27FC236}">
                <a16:creationId xmlns:a16="http://schemas.microsoft.com/office/drawing/2014/main" id="{B7C4DD02-DC94-464A-B522-FA5EFEAEA426}"/>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9386415" y="44450"/>
            <a:ext cx="2672236"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536245"/>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8" r:id="rId3"/>
  </p:sldLayoutIdLst>
  <p:hf sldNum="0" hdr="0" dt="0"/>
  <p:txStyles>
    <p:titleStyle>
      <a:lvl1pPr algn="l" rtl="0" eaLnBrk="0" fontAlgn="base" hangingPunct="0">
        <a:spcBef>
          <a:spcPct val="0"/>
        </a:spcBef>
        <a:spcAft>
          <a:spcPct val="0"/>
        </a:spcAft>
        <a:defRPr sz="3200" b="1">
          <a:solidFill>
            <a:srgbClr val="86A20B"/>
          </a:solidFill>
          <a:latin typeface="+mj-lt"/>
          <a:ea typeface="+mj-ea"/>
          <a:cs typeface="Geneva"/>
        </a:defRPr>
      </a:lvl1pPr>
      <a:lvl2pPr algn="l" rtl="0" eaLnBrk="0" fontAlgn="base" hangingPunct="0">
        <a:spcBef>
          <a:spcPct val="0"/>
        </a:spcBef>
        <a:spcAft>
          <a:spcPct val="0"/>
        </a:spcAft>
        <a:defRPr sz="3200" b="1">
          <a:solidFill>
            <a:srgbClr val="86A20B"/>
          </a:solidFill>
          <a:latin typeface="Arial Bold" pitchFamily="-32" charset="0"/>
          <a:ea typeface="Geneva" pitchFamily="-32" charset="-128"/>
          <a:cs typeface="Geneva"/>
        </a:defRPr>
      </a:lvl2pPr>
      <a:lvl3pPr algn="l" rtl="0" eaLnBrk="0" fontAlgn="base" hangingPunct="0">
        <a:spcBef>
          <a:spcPct val="0"/>
        </a:spcBef>
        <a:spcAft>
          <a:spcPct val="0"/>
        </a:spcAft>
        <a:defRPr sz="3200" b="1">
          <a:solidFill>
            <a:srgbClr val="86A20B"/>
          </a:solidFill>
          <a:latin typeface="Arial Bold" pitchFamily="-32" charset="0"/>
          <a:ea typeface="Geneva" pitchFamily="-32" charset="-128"/>
          <a:cs typeface="Geneva"/>
        </a:defRPr>
      </a:lvl3pPr>
      <a:lvl4pPr algn="l" rtl="0" eaLnBrk="0" fontAlgn="base" hangingPunct="0">
        <a:spcBef>
          <a:spcPct val="0"/>
        </a:spcBef>
        <a:spcAft>
          <a:spcPct val="0"/>
        </a:spcAft>
        <a:defRPr sz="3200" b="1">
          <a:solidFill>
            <a:srgbClr val="86A20B"/>
          </a:solidFill>
          <a:latin typeface="Arial Bold" pitchFamily="-32" charset="0"/>
          <a:ea typeface="Geneva" pitchFamily="-32" charset="-128"/>
          <a:cs typeface="Geneva"/>
        </a:defRPr>
      </a:lvl4pPr>
      <a:lvl5pPr algn="l" rtl="0" eaLnBrk="0" fontAlgn="base" hangingPunct="0">
        <a:spcBef>
          <a:spcPct val="0"/>
        </a:spcBef>
        <a:spcAft>
          <a:spcPct val="0"/>
        </a:spcAft>
        <a:defRPr sz="3200" b="1">
          <a:solidFill>
            <a:srgbClr val="86A20B"/>
          </a:solidFill>
          <a:latin typeface="Arial Bold" pitchFamily="-32" charset="0"/>
          <a:ea typeface="Geneva" pitchFamily="-32" charset="-128"/>
          <a:cs typeface="Geneva"/>
        </a:defRPr>
      </a:lvl5pPr>
      <a:lvl6pPr marL="457200" algn="l" rtl="0" fontAlgn="base">
        <a:spcBef>
          <a:spcPct val="0"/>
        </a:spcBef>
        <a:spcAft>
          <a:spcPct val="0"/>
        </a:spcAft>
        <a:defRPr sz="3200">
          <a:solidFill>
            <a:srgbClr val="86A20B"/>
          </a:solidFill>
          <a:latin typeface="Arial Bold" pitchFamily="-32" charset="0"/>
          <a:ea typeface="Geneva" pitchFamily="-32" charset="-128"/>
        </a:defRPr>
      </a:lvl6pPr>
      <a:lvl7pPr marL="914400" algn="l" rtl="0" fontAlgn="base">
        <a:spcBef>
          <a:spcPct val="0"/>
        </a:spcBef>
        <a:spcAft>
          <a:spcPct val="0"/>
        </a:spcAft>
        <a:defRPr sz="3200">
          <a:solidFill>
            <a:srgbClr val="86A20B"/>
          </a:solidFill>
          <a:latin typeface="Arial Bold" pitchFamily="-32" charset="0"/>
          <a:ea typeface="Geneva" pitchFamily="-32" charset="-128"/>
        </a:defRPr>
      </a:lvl7pPr>
      <a:lvl8pPr marL="1371600" algn="l" rtl="0" fontAlgn="base">
        <a:spcBef>
          <a:spcPct val="0"/>
        </a:spcBef>
        <a:spcAft>
          <a:spcPct val="0"/>
        </a:spcAft>
        <a:defRPr sz="3200">
          <a:solidFill>
            <a:srgbClr val="86A20B"/>
          </a:solidFill>
          <a:latin typeface="Arial Bold" pitchFamily="-32" charset="0"/>
          <a:ea typeface="Geneva" pitchFamily="-32" charset="-128"/>
        </a:defRPr>
      </a:lvl8pPr>
      <a:lvl9pPr marL="1828800" algn="l" rtl="0" fontAlgn="base">
        <a:spcBef>
          <a:spcPct val="0"/>
        </a:spcBef>
        <a:spcAft>
          <a:spcPct val="0"/>
        </a:spcAft>
        <a:defRPr sz="3200">
          <a:solidFill>
            <a:srgbClr val="86A20B"/>
          </a:solidFill>
          <a:latin typeface="Arial Bold" pitchFamily="-32" charset="0"/>
          <a:ea typeface="Geneva" pitchFamily="-32" charset="-128"/>
        </a:defRPr>
      </a:lvl9pPr>
    </p:titleStyle>
    <p:bodyStyle>
      <a:lvl1pPr marL="342900" indent="-342900" algn="l" rtl="0" eaLnBrk="0" fontAlgn="base" hangingPunct="0">
        <a:spcBef>
          <a:spcPct val="20000"/>
        </a:spcBef>
        <a:spcAft>
          <a:spcPct val="0"/>
        </a:spcAft>
        <a:buChar char="•"/>
        <a:defRPr sz="3200">
          <a:solidFill>
            <a:srgbClr val="5D5D5D"/>
          </a:solidFill>
          <a:latin typeface="+mn-lt"/>
          <a:ea typeface="+mn-ea"/>
          <a:cs typeface="Geneva"/>
        </a:defRPr>
      </a:lvl1pPr>
      <a:lvl2pPr marL="742950" indent="-285750" algn="l" rtl="0" eaLnBrk="0" fontAlgn="base" hangingPunct="0">
        <a:spcBef>
          <a:spcPct val="20000"/>
        </a:spcBef>
        <a:spcAft>
          <a:spcPct val="0"/>
        </a:spcAft>
        <a:buChar char="–"/>
        <a:defRPr sz="2800">
          <a:solidFill>
            <a:srgbClr val="5D5D5D"/>
          </a:solidFill>
          <a:latin typeface="+mn-lt"/>
          <a:ea typeface="+mn-ea"/>
          <a:cs typeface="Geneva"/>
        </a:defRPr>
      </a:lvl2pPr>
      <a:lvl3pPr marL="1143000" indent="-228600" algn="l" rtl="0" eaLnBrk="0" fontAlgn="base" hangingPunct="0">
        <a:spcBef>
          <a:spcPct val="20000"/>
        </a:spcBef>
        <a:spcAft>
          <a:spcPct val="0"/>
        </a:spcAft>
        <a:buChar char="•"/>
        <a:defRPr sz="2400">
          <a:solidFill>
            <a:srgbClr val="5D5D5D"/>
          </a:solidFill>
          <a:latin typeface="+mn-lt"/>
          <a:ea typeface="+mn-ea"/>
          <a:cs typeface="Geneva"/>
        </a:defRPr>
      </a:lvl3pPr>
      <a:lvl4pPr marL="1600200" indent="-228600" algn="l" rtl="0" eaLnBrk="0" fontAlgn="base" hangingPunct="0">
        <a:spcBef>
          <a:spcPct val="20000"/>
        </a:spcBef>
        <a:spcAft>
          <a:spcPct val="0"/>
        </a:spcAft>
        <a:buChar char="–"/>
        <a:defRPr sz="2000">
          <a:solidFill>
            <a:srgbClr val="5D5D5D"/>
          </a:solidFill>
          <a:latin typeface="+mn-lt"/>
          <a:ea typeface="+mn-ea"/>
          <a:cs typeface="Geneva"/>
        </a:defRPr>
      </a:lvl4pPr>
      <a:lvl5pPr marL="2057400" indent="-228600" algn="l" rtl="0" eaLnBrk="0" fontAlgn="base" hangingPunct="0">
        <a:spcBef>
          <a:spcPct val="20000"/>
        </a:spcBef>
        <a:spcAft>
          <a:spcPct val="0"/>
        </a:spcAft>
        <a:buChar char="»"/>
        <a:defRPr sz="2000">
          <a:solidFill>
            <a:srgbClr val="5D5D5D"/>
          </a:solidFill>
          <a:latin typeface="+mn-lt"/>
          <a:ea typeface="+mn-ea"/>
          <a:cs typeface="Geneva"/>
        </a:defRPr>
      </a:lvl5pPr>
      <a:lvl6pPr marL="2514600" indent="-228600" algn="l" rtl="0" fontAlgn="base">
        <a:spcBef>
          <a:spcPct val="20000"/>
        </a:spcBef>
        <a:spcAft>
          <a:spcPct val="0"/>
        </a:spcAft>
        <a:buChar char="»"/>
        <a:defRPr sz="2000">
          <a:solidFill>
            <a:srgbClr val="5D5D5D"/>
          </a:solidFill>
          <a:latin typeface="+mn-lt"/>
          <a:ea typeface="+mn-ea"/>
        </a:defRPr>
      </a:lvl6pPr>
      <a:lvl7pPr marL="2971800" indent="-228600" algn="l" rtl="0" fontAlgn="base">
        <a:spcBef>
          <a:spcPct val="20000"/>
        </a:spcBef>
        <a:spcAft>
          <a:spcPct val="0"/>
        </a:spcAft>
        <a:buChar char="»"/>
        <a:defRPr sz="2000">
          <a:solidFill>
            <a:srgbClr val="5D5D5D"/>
          </a:solidFill>
          <a:latin typeface="+mn-lt"/>
          <a:ea typeface="+mn-ea"/>
        </a:defRPr>
      </a:lvl7pPr>
      <a:lvl8pPr marL="3429000" indent="-228600" algn="l" rtl="0" fontAlgn="base">
        <a:spcBef>
          <a:spcPct val="20000"/>
        </a:spcBef>
        <a:spcAft>
          <a:spcPct val="0"/>
        </a:spcAft>
        <a:buChar char="»"/>
        <a:defRPr sz="2000">
          <a:solidFill>
            <a:srgbClr val="5D5D5D"/>
          </a:solidFill>
          <a:latin typeface="+mn-lt"/>
          <a:ea typeface="+mn-ea"/>
        </a:defRPr>
      </a:lvl8pPr>
      <a:lvl9pPr marL="3886200" indent="-228600" algn="l" rtl="0" fontAlgn="base">
        <a:spcBef>
          <a:spcPct val="20000"/>
        </a:spcBef>
        <a:spcAft>
          <a:spcPct val="0"/>
        </a:spcAft>
        <a:buChar char="»"/>
        <a:defRPr sz="2000">
          <a:solidFill>
            <a:srgbClr val="5D5D5D"/>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6C0BE6-2A4F-4C6B-8598-7336D1EB7B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82F6F7-D4A6-462E-AAFA-399C74A788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CF14157-56DD-46D6-82CF-EAA818A0FD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78FBA-8B19-4E29-BDF8-CA020D839373}" type="datetime1">
              <a:rPr lang="en-GB" smtClean="0"/>
              <a:t>08/10/2024</a:t>
            </a:fld>
            <a:endParaRPr lang="en-GB"/>
          </a:p>
        </p:txBody>
      </p:sp>
      <p:sp>
        <p:nvSpPr>
          <p:cNvPr id="5" name="Footer Placeholder 4">
            <a:extLst>
              <a:ext uri="{FF2B5EF4-FFF2-40B4-BE49-F238E27FC236}">
                <a16:creationId xmlns:a16="http://schemas.microsoft.com/office/drawing/2014/main" id="{60910EB7-A867-4035-A425-E828ECD01A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 Copyright April 2024</a:t>
            </a:r>
          </a:p>
        </p:txBody>
      </p:sp>
      <p:sp>
        <p:nvSpPr>
          <p:cNvPr id="6" name="Slide Number Placeholder 5">
            <a:extLst>
              <a:ext uri="{FF2B5EF4-FFF2-40B4-BE49-F238E27FC236}">
                <a16:creationId xmlns:a16="http://schemas.microsoft.com/office/drawing/2014/main" id="{F954B68A-1E11-4608-89BD-76EEAA3A18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9ADBF0-D053-42AB-BFD4-1E0ADB78CC84}" type="slidenum">
              <a:rPr lang="en-GB" smtClean="0"/>
              <a:t>‹#›</a:t>
            </a:fld>
            <a:endParaRPr lang="en-GB"/>
          </a:p>
        </p:txBody>
      </p:sp>
      <p:pic>
        <p:nvPicPr>
          <p:cNvPr id="8" name="Picture 7" descr="A picture containing drawing&#10;&#10;Description automatically generated">
            <a:extLst>
              <a:ext uri="{FF2B5EF4-FFF2-40B4-BE49-F238E27FC236}">
                <a16:creationId xmlns:a16="http://schemas.microsoft.com/office/drawing/2014/main" id="{6B4C262C-94E3-4B8F-BB72-E1528C7EDC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61143" y="161354"/>
            <a:ext cx="3047838" cy="1401439"/>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FE7658D2-037B-4C95-BBFC-CD7291FFC3C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495607" y="6256929"/>
            <a:ext cx="1787237" cy="439717"/>
          </a:xfrm>
          <a:prstGeom prst="rect">
            <a:avLst/>
          </a:prstGeom>
        </p:spPr>
      </p:pic>
      <p:sp>
        <p:nvSpPr>
          <p:cNvPr id="13" name="TextBox 12">
            <a:extLst>
              <a:ext uri="{FF2B5EF4-FFF2-40B4-BE49-F238E27FC236}">
                <a16:creationId xmlns:a16="http://schemas.microsoft.com/office/drawing/2014/main" id="{12DC2F9D-A176-41DD-B16E-DB94A7775C9B}"/>
              </a:ext>
            </a:extLst>
          </p:cNvPr>
          <p:cNvSpPr txBox="1"/>
          <p:nvPr userDrawn="1"/>
        </p:nvSpPr>
        <p:spPr>
          <a:xfrm>
            <a:off x="10282844" y="6356350"/>
            <a:ext cx="681643" cy="307777"/>
          </a:xfrm>
          <a:prstGeom prst="rect">
            <a:avLst/>
          </a:prstGeom>
          <a:noFill/>
        </p:spPr>
        <p:txBody>
          <a:bodyPr wrap="square" rtlCol="0">
            <a:spAutoFit/>
          </a:bodyPr>
          <a:lstStyle/>
          <a:p>
            <a:r>
              <a:rPr lang="en-GB" sz="1400" b="1" dirty="0">
                <a:solidFill>
                  <a:srgbClr val="993366"/>
                </a:solidFill>
              </a:rPr>
              <a:t>2020</a:t>
            </a:r>
          </a:p>
        </p:txBody>
      </p:sp>
    </p:spTree>
    <p:extLst>
      <p:ext uri="{BB962C8B-B14F-4D97-AF65-F5344CB8AC3E}">
        <p14:creationId xmlns:p14="http://schemas.microsoft.com/office/powerpoint/2010/main" val="2255425884"/>
      </p:ext>
    </p:extLst>
  </p:cSld>
  <p:clrMap bg1="lt1" tx1="dk1" bg2="lt2" tx2="dk2" accent1="accent1" accent2="accent2" accent3="accent3" accent4="accent4" accent5="accent5" accent6="accent6" hlink="hlink" folHlink="folHlink"/>
  <p:sldLayoutIdLst>
    <p:sldLayoutId id="2147483653" r:id="rId1"/>
    <p:sldLayoutId id="2147483650" r:id="rId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1F3675-0BEA-D4E7-FFEF-E349A6E97B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B026C2-C0C3-7ED2-CAC6-E472008C71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302FCB-7C33-5A6C-E70A-2B4E15CFC0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BE4B28-F319-4A1F-8198-D421BC09DA37}" type="datetime1">
              <a:rPr lang="en-GB" smtClean="0"/>
              <a:t>08/10/2024</a:t>
            </a:fld>
            <a:endParaRPr lang="en-GB"/>
          </a:p>
        </p:txBody>
      </p:sp>
      <p:sp>
        <p:nvSpPr>
          <p:cNvPr id="5" name="Footer Placeholder 4">
            <a:extLst>
              <a:ext uri="{FF2B5EF4-FFF2-40B4-BE49-F238E27FC236}">
                <a16:creationId xmlns:a16="http://schemas.microsoft.com/office/drawing/2014/main" id="{20F9386D-195B-6330-1423-D80E527EDD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 Copyright April 2024</a:t>
            </a:r>
          </a:p>
        </p:txBody>
      </p:sp>
      <p:sp>
        <p:nvSpPr>
          <p:cNvPr id="6" name="Slide Number Placeholder 5">
            <a:extLst>
              <a:ext uri="{FF2B5EF4-FFF2-40B4-BE49-F238E27FC236}">
                <a16:creationId xmlns:a16="http://schemas.microsoft.com/office/drawing/2014/main" id="{FD10E325-6D59-A91C-95FC-D40BA0DBFE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D53F82-4AA4-4D96-8D3B-2F3DC107EA9C}" type="slidenum">
              <a:rPr lang="en-GB" smtClean="0"/>
              <a:t>‹#›</a:t>
            </a:fld>
            <a:endParaRPr lang="en-GB"/>
          </a:p>
        </p:txBody>
      </p:sp>
    </p:spTree>
    <p:extLst>
      <p:ext uri="{BB962C8B-B14F-4D97-AF65-F5344CB8AC3E}">
        <p14:creationId xmlns:p14="http://schemas.microsoft.com/office/powerpoint/2010/main" val="1462528853"/>
      </p:ext>
    </p:extLst>
  </p:cSld>
  <p:clrMap bg1="lt1" tx1="dk1" bg2="lt2" tx2="dk2" accent1="accent1" accent2="accent2" accent3="accent3" accent4="accent4" accent5="accent5" accent6="accent6" hlink="hlink" folHlink="folHlink"/>
  <p:sldLayoutIdLst>
    <p:sldLayoutId id="2147483654"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16.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5.png"/><Relationship Id="rId4" Type="http://schemas.openxmlformats.org/officeDocument/2006/relationships/notesSlide" Target="../notesSlides/notesSlide13.xml"/><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video" Target="https://www.youtube.com/embed/4JtWMzxY_vo?feature=oembed" TargetMode="Externa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3.xml"/><Relationship Id="rId3" Type="http://schemas.microsoft.com/office/2007/relationships/media" Target="../media/media10.m4a"/><Relationship Id="rId7" Type="http://schemas.openxmlformats.org/officeDocument/2006/relationships/diagramData" Target="../diagrams/data3.xml"/><Relationship Id="rId12" Type="http://schemas.openxmlformats.org/officeDocument/2006/relationships/image" Target="../media/image1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14.xml"/><Relationship Id="rId11" Type="http://schemas.microsoft.com/office/2007/relationships/diagramDrawing" Target="../diagrams/drawing3.xml"/><Relationship Id="rId5" Type="http://schemas.openxmlformats.org/officeDocument/2006/relationships/slideLayout" Target="../slideLayouts/slideLayout3.xml"/><Relationship Id="rId10" Type="http://schemas.openxmlformats.org/officeDocument/2006/relationships/diagramColors" Target="../diagrams/colors3.xml"/><Relationship Id="rId4" Type="http://schemas.openxmlformats.org/officeDocument/2006/relationships/audio" Target="../media/media10.m4a"/><Relationship Id="rId9"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www.freefoto.com/preview/21-81-89/Traffic-Lights" TargetMode="External"/><Relationship Id="rId5" Type="http://schemas.openxmlformats.org/officeDocument/2006/relationships/image" Target="../media/image26.jpg"/><Relationship Id="rId4" Type="http://schemas.openxmlformats.org/officeDocument/2006/relationships/hyperlink" Target="http://www.freefoto.com/preview/41-04-73/Red-Traffic-Light"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27.jp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image" Target="../media/image28.jpe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3.xml"/><Relationship Id="rId7" Type="http://schemas.openxmlformats.org/officeDocument/2006/relationships/diagramLayout" Target="../diagrams/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Data" Target="../diagrams/data4.xml"/><Relationship Id="rId5" Type="http://schemas.openxmlformats.org/officeDocument/2006/relationships/image" Target="../media/image15.png"/><Relationship Id="rId10" Type="http://schemas.microsoft.com/office/2007/relationships/diagramDrawing" Target="../diagrams/drawing4.xml"/><Relationship Id="rId4" Type="http://schemas.openxmlformats.org/officeDocument/2006/relationships/notesSlide" Target="../notesSlides/notesSlide24.xml"/><Relationship Id="rId9" Type="http://schemas.openxmlformats.org/officeDocument/2006/relationships/diagramColors" Target="../diagrams/colors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5.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3.xml"/><Relationship Id="rId7" Type="http://schemas.openxmlformats.org/officeDocument/2006/relationships/diagramQuickStyle" Target="../diagrams/quickStyle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5.png"/><Relationship Id="rId4" Type="http://schemas.openxmlformats.org/officeDocument/2006/relationships/notesSlide" Target="../notesSlides/notesSlide26.xml"/><Relationship Id="rId9" Type="http://schemas.microsoft.com/office/2007/relationships/diagramDrawing" Target="../diagrams/drawing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video" Target="https://www.youtube.com/embed/V0r6FW4JSEs?feature=oembed" TargetMode="Externa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309427D-C90A-4684-B589-5897570A24CE}"/>
              </a:ext>
            </a:extLst>
          </p:cNvPr>
          <p:cNvCxnSpPr/>
          <p:nvPr/>
        </p:nvCxnSpPr>
        <p:spPr>
          <a:xfrm>
            <a:off x="0" y="1038225"/>
            <a:ext cx="6010275" cy="0"/>
          </a:xfrm>
          <a:prstGeom prst="line">
            <a:avLst/>
          </a:prstGeom>
          <a:ln>
            <a:solidFill>
              <a:srgbClr val="9FBE19"/>
            </a:solidFill>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3AA369A9-DFB6-4188-ABAD-9815D1897774}"/>
              </a:ext>
            </a:extLst>
          </p:cNvPr>
          <p:cNvSpPr txBox="1"/>
          <p:nvPr/>
        </p:nvSpPr>
        <p:spPr>
          <a:xfrm>
            <a:off x="295275" y="477771"/>
            <a:ext cx="4181475" cy="461665"/>
          </a:xfrm>
          <a:prstGeom prst="rect">
            <a:avLst/>
          </a:prstGeom>
          <a:noFill/>
        </p:spPr>
        <p:txBody>
          <a:bodyPr wrap="square" rtlCol="0">
            <a:spAutoFit/>
          </a:bodyPr>
          <a:lstStyle/>
          <a:p>
            <a:r>
              <a:rPr lang="en-GB" sz="2400" b="1" dirty="0">
                <a:solidFill>
                  <a:srgbClr val="9FBE19"/>
                </a:solidFill>
                <a:latin typeface="Arial" panose="020B0604020202020204" pitchFamily="34" charset="0"/>
                <a:cs typeface="Arial" panose="020B0604020202020204" pitchFamily="34" charset="0"/>
              </a:rPr>
              <a:t>Slide title goes here</a:t>
            </a:r>
          </a:p>
        </p:txBody>
      </p:sp>
      <p:sp>
        <p:nvSpPr>
          <p:cNvPr id="2" name="TextBox 1">
            <a:extLst>
              <a:ext uri="{FF2B5EF4-FFF2-40B4-BE49-F238E27FC236}">
                <a16:creationId xmlns:a16="http://schemas.microsoft.com/office/drawing/2014/main" id="{EA08C6FF-E7B0-4BCD-A476-B235A72FA279}"/>
              </a:ext>
            </a:extLst>
          </p:cNvPr>
          <p:cNvSpPr txBox="1"/>
          <p:nvPr/>
        </p:nvSpPr>
        <p:spPr>
          <a:xfrm>
            <a:off x="584805" y="3919462"/>
            <a:ext cx="10398240" cy="1200329"/>
          </a:xfrm>
          <a:prstGeom prst="rect">
            <a:avLst/>
          </a:prstGeom>
          <a:noFill/>
        </p:spPr>
        <p:txBody>
          <a:bodyPr wrap="square" lIns="91440" tIns="45720" rIns="91440" bIns="45720" rtlCol="0" anchor="t">
            <a:spAutoFit/>
          </a:bodyPr>
          <a:lstStyle/>
          <a:p>
            <a:pPr algn="ctr"/>
            <a:r>
              <a:rPr lang="en-GB" sz="3600" b="1" dirty="0">
                <a:solidFill>
                  <a:srgbClr val="007F9F"/>
                </a:solidFill>
                <a:latin typeface="Arial"/>
                <a:cs typeface="Arial"/>
              </a:rPr>
              <a:t>Strengths Based Practice Training </a:t>
            </a:r>
            <a:endParaRPr lang="en-US" dirty="0">
              <a:cs typeface="Calibri"/>
            </a:endParaRPr>
          </a:p>
          <a:p>
            <a:pPr algn="ctr"/>
            <a:r>
              <a:rPr lang="en-GB" sz="3600" b="1" dirty="0">
                <a:solidFill>
                  <a:srgbClr val="007F9F"/>
                </a:solidFill>
                <a:latin typeface="Arial"/>
                <a:cs typeface="Arial"/>
              </a:rPr>
              <a:t>Module 1 - Awareness</a:t>
            </a:r>
            <a:endParaRPr lang="en-GB" dirty="0"/>
          </a:p>
        </p:txBody>
      </p:sp>
      <p:sp>
        <p:nvSpPr>
          <p:cNvPr id="3" name="Footer Placeholder 2">
            <a:extLst>
              <a:ext uri="{FF2B5EF4-FFF2-40B4-BE49-F238E27FC236}">
                <a16:creationId xmlns:a16="http://schemas.microsoft.com/office/drawing/2014/main" id="{DCCC84D3-2CFA-8846-1CB9-1DB019B06074}"/>
              </a:ext>
            </a:extLst>
          </p:cNvPr>
          <p:cNvSpPr>
            <a:spLocks noGrp="1"/>
          </p:cNvSpPr>
          <p:nvPr>
            <p:ph type="ftr" sz="quarter" idx="11"/>
          </p:nvPr>
        </p:nvSpPr>
        <p:spPr/>
        <p:txBody>
          <a:bodyPr/>
          <a:lstStyle/>
          <a:p>
            <a:r>
              <a:rPr lang="en-GB" dirty="0"/>
              <a:t>© Copyright April 2024</a:t>
            </a:r>
          </a:p>
        </p:txBody>
      </p:sp>
    </p:spTree>
    <p:extLst>
      <p:ext uri="{BB962C8B-B14F-4D97-AF65-F5344CB8AC3E}">
        <p14:creationId xmlns:p14="http://schemas.microsoft.com/office/powerpoint/2010/main" val="2255275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8A85AC0-A03B-7C4F-EC0D-2814DD2F0668}"/>
              </a:ext>
            </a:extLst>
          </p:cNvPr>
          <p:cNvSpPr>
            <a:spLocks noGrp="1"/>
          </p:cNvSpPr>
          <p:nvPr>
            <p:ph type="title"/>
          </p:nvPr>
        </p:nvSpPr>
        <p:spPr>
          <a:xfrm>
            <a:off x="609601" y="409818"/>
            <a:ext cx="4011084" cy="702897"/>
          </a:xfrm>
        </p:spPr>
        <p:txBody>
          <a:bodyPr/>
          <a:lstStyle/>
          <a:p>
            <a:r>
              <a:rPr lang="en-GB" sz="4400" b="0" dirty="0">
                <a:solidFill>
                  <a:srgbClr val="007F9F"/>
                </a:solidFill>
                <a:latin typeface="Calibri Light"/>
                <a:cs typeface="Calibri Light"/>
              </a:rPr>
              <a:t>Wellbeing</a:t>
            </a:r>
            <a:endParaRPr lang="en-US" sz="4400" b="0">
              <a:latin typeface="Calibri Light"/>
              <a:cs typeface="Calibri Light"/>
            </a:endParaRPr>
          </a:p>
        </p:txBody>
      </p:sp>
      <p:pic>
        <p:nvPicPr>
          <p:cNvPr id="4" name="Content Placeholder 3">
            <a:extLst>
              <a:ext uri="{FF2B5EF4-FFF2-40B4-BE49-F238E27FC236}">
                <a16:creationId xmlns:a16="http://schemas.microsoft.com/office/drawing/2014/main" id="{B7BD7E06-9D2A-439D-8445-1B6E38C2745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bwMode="auto">
          <a:xfrm>
            <a:off x="5171151" y="273051"/>
            <a:ext cx="6006831" cy="5853113"/>
          </a:xfrm>
          <a:prstGeom prst="rect">
            <a:avLst/>
          </a:prstGeom>
          <a:noFill/>
          <a:ln>
            <a:noFill/>
          </a:ln>
        </p:spPr>
      </p:pic>
      <p:sp>
        <p:nvSpPr>
          <p:cNvPr id="11" name="Text Placeholder 3">
            <a:extLst>
              <a:ext uri="{FF2B5EF4-FFF2-40B4-BE49-F238E27FC236}">
                <a16:creationId xmlns:a16="http://schemas.microsoft.com/office/drawing/2014/main" id="{240890C8-1D7E-7920-7904-FBE907228E06}"/>
              </a:ext>
            </a:extLst>
          </p:cNvPr>
          <p:cNvSpPr>
            <a:spLocks noGrp="1"/>
          </p:cNvSpPr>
          <p:nvPr>
            <p:ph type="body" sz="half" idx="2"/>
          </p:nvPr>
        </p:nvSpPr>
        <p:spPr>
          <a:xfrm>
            <a:off x="609601" y="1112715"/>
            <a:ext cx="4214445" cy="5457703"/>
          </a:xfrm>
        </p:spPr>
        <p:txBody>
          <a:bodyPr/>
          <a:lstStyle/>
          <a:p>
            <a:pPr marL="285750" indent="-285750">
              <a:buFont typeface="Arial" panose="020B0604020202020204" pitchFamily="34" charset="0"/>
              <a:buChar char="•"/>
            </a:pPr>
            <a:r>
              <a:rPr lang="en-GB" sz="2800" dirty="0">
                <a:solidFill>
                  <a:srgbClr val="000000"/>
                </a:solidFill>
                <a:effectLst/>
                <a:latin typeface="Calibri"/>
                <a:ea typeface="Calibri" panose="020F0502020204030204" pitchFamily="34" charset="0"/>
                <a:cs typeface="Times New Roman"/>
              </a:rPr>
              <a:t>Nine areas of wellbeing as per the Care Act 2014</a:t>
            </a:r>
          </a:p>
          <a:p>
            <a:endParaRPr lang="en-GB"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2800" dirty="0">
                <a:solidFill>
                  <a:srgbClr val="000000"/>
                </a:solidFill>
                <a:latin typeface="Calibri"/>
                <a:ea typeface="Calibri" panose="020F0502020204030204" pitchFamily="34" charset="0"/>
                <a:cs typeface="Times New Roman"/>
              </a:rPr>
              <a:t>Wellbeing should be seen as the common theme around which care, and support is built at local and national level</a:t>
            </a:r>
            <a:r>
              <a:rPr lang="en-GB" sz="2800" dirty="0">
                <a:latin typeface="Calibri"/>
                <a:ea typeface="Calibri" panose="020F0502020204030204" pitchFamily="34" charset="0"/>
                <a:cs typeface="Times New Roman"/>
              </a:rPr>
              <a:t>.</a:t>
            </a:r>
          </a:p>
          <a:p>
            <a:endParaRPr lang="en-GB" dirty="0">
              <a:latin typeface="Calibri"/>
              <a:ea typeface="Calibri" panose="020F0502020204030204" pitchFamily="34" charset="0"/>
              <a:cs typeface="Times New Roman"/>
            </a:endParaRPr>
          </a:p>
          <a:p>
            <a:pPr marL="285750" indent="-285750">
              <a:buFont typeface="Arial" panose="020B0604020202020204" pitchFamily="34" charset="0"/>
              <a:buChar char="•"/>
            </a:pPr>
            <a:r>
              <a:rPr lang="en-GB" sz="2800" dirty="0">
                <a:effectLst/>
                <a:latin typeface="Calibri"/>
                <a:ea typeface="Calibri" panose="020F0502020204030204" pitchFamily="34" charset="0"/>
                <a:cs typeface="Times New Roman"/>
              </a:rPr>
              <a:t>It is useful to look at  these areas during a strengths- based conversation</a:t>
            </a:r>
          </a:p>
          <a:p>
            <a:r>
              <a:rPr lang="en-GB" dirty="0"/>
              <a:t>: </a:t>
            </a:r>
          </a:p>
          <a:p>
            <a:endParaRPr lang="en-US" dirty="0"/>
          </a:p>
        </p:txBody>
      </p:sp>
      <p:pic>
        <p:nvPicPr>
          <p:cNvPr id="2" name="Slide 12" title="Please click for additional narrative">
            <a:hlinkClick r:id="" action="ppaction://media"/>
            <a:extLst>
              <a:ext uri="{FF2B5EF4-FFF2-40B4-BE49-F238E27FC236}">
                <a16:creationId xmlns:a16="http://schemas.microsoft.com/office/drawing/2014/main" id="{A62EB30F-3917-B882-3973-C2D665DBD8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6077" y="6235409"/>
            <a:ext cx="797169" cy="622591"/>
          </a:xfrm>
          <a:prstGeom prst="rect">
            <a:avLst/>
          </a:prstGeom>
        </p:spPr>
      </p:pic>
      <p:sp>
        <p:nvSpPr>
          <p:cNvPr id="3" name="Footer Placeholder 2">
            <a:extLst>
              <a:ext uri="{FF2B5EF4-FFF2-40B4-BE49-F238E27FC236}">
                <a16:creationId xmlns:a16="http://schemas.microsoft.com/office/drawing/2014/main" id="{A57E8750-3FE8-DDA1-5B71-F6DF6C27C617}"/>
              </a:ext>
            </a:extLst>
          </p:cNvPr>
          <p:cNvSpPr>
            <a:spLocks noGrp="1"/>
          </p:cNvSpPr>
          <p:nvPr>
            <p:ph type="ftr" sz="quarter" idx="11"/>
          </p:nvPr>
        </p:nvSpPr>
        <p:spPr/>
        <p:txBody>
          <a:bodyPr/>
          <a:lstStyle/>
          <a:p>
            <a:pPr>
              <a:defRPr/>
            </a:pPr>
            <a:r>
              <a:rPr lang="en-US" altLang="en-US"/>
              <a:t>© Copyright April 2024</a:t>
            </a:r>
          </a:p>
        </p:txBody>
      </p:sp>
    </p:spTree>
    <p:extLst>
      <p:ext uri="{BB962C8B-B14F-4D97-AF65-F5344CB8AC3E}">
        <p14:creationId xmlns:p14="http://schemas.microsoft.com/office/powerpoint/2010/main" val="29169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A7CD9-8A38-4D92-8E33-F9ECDFC6FC03}"/>
              </a:ext>
            </a:extLst>
          </p:cNvPr>
          <p:cNvSpPr>
            <a:spLocks noGrp="1"/>
          </p:cNvSpPr>
          <p:nvPr>
            <p:ph type="title"/>
          </p:nvPr>
        </p:nvSpPr>
        <p:spPr>
          <a:xfrm>
            <a:off x="838200" y="365126"/>
            <a:ext cx="10515600" cy="1004444"/>
          </a:xfrm>
        </p:spPr>
        <p:txBody>
          <a:bodyPr/>
          <a:lstStyle/>
          <a:p>
            <a:r>
              <a:rPr lang="en-GB" altLang="en-US" sz="4400" dirty="0">
                <a:solidFill>
                  <a:srgbClr val="007F9F"/>
                </a:solidFill>
                <a:latin typeface="Calibri"/>
                <a:cs typeface="Arial"/>
              </a:rPr>
              <a:t>5 Ways to Well-being</a:t>
            </a:r>
            <a:endParaRPr lang="en-GB" dirty="0"/>
          </a:p>
        </p:txBody>
      </p:sp>
      <p:sp>
        <p:nvSpPr>
          <p:cNvPr id="4" name="Rectangle 3">
            <a:extLst>
              <a:ext uri="{FF2B5EF4-FFF2-40B4-BE49-F238E27FC236}">
                <a16:creationId xmlns:a16="http://schemas.microsoft.com/office/drawing/2014/main" id="{DB83D77F-A08E-42FA-9139-3CCEBCCB4E37}"/>
              </a:ext>
            </a:extLst>
          </p:cNvPr>
          <p:cNvSpPr txBox="1">
            <a:spLocks/>
          </p:cNvSpPr>
          <p:nvPr/>
        </p:nvSpPr>
        <p:spPr>
          <a:xfrm>
            <a:off x="1037241" y="1313507"/>
            <a:ext cx="2195512" cy="46826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en-GB" altLang="en-US" b="1" dirty="0">
                <a:solidFill>
                  <a:srgbClr val="5D5D5D"/>
                </a:solidFill>
                <a:latin typeface="Arial" charset="0"/>
                <a:ea typeface="MS PGothic" pitchFamily="34" charset="-128"/>
                <a:cs typeface="Arial" charset="0"/>
              </a:rPr>
              <a:t>Connect…</a:t>
            </a:r>
          </a:p>
          <a:p>
            <a:pPr marL="0" indent="0">
              <a:lnSpc>
                <a:spcPct val="80000"/>
              </a:lnSpc>
            </a:pPr>
            <a:endParaRPr lang="en-GB" altLang="en-US" sz="2400" dirty="0">
              <a:latin typeface="Arial" charset="0"/>
              <a:cs typeface="Arial" charset="0"/>
            </a:endParaRPr>
          </a:p>
        </p:txBody>
      </p:sp>
      <p:pic>
        <p:nvPicPr>
          <p:cNvPr id="5" name="Picture 5" descr="http://t2.ftcdn.net/jpg/00/14/94/97/400_F_14949738_R4dbXnndWvYjTO7GfSz8uhDOGL2h0LMI.jpg">
            <a:extLst>
              <a:ext uri="{FF2B5EF4-FFF2-40B4-BE49-F238E27FC236}">
                <a16:creationId xmlns:a16="http://schemas.microsoft.com/office/drawing/2014/main" id="{261FF05C-1FA5-45A7-B014-C1777C229E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2791" y="1675936"/>
            <a:ext cx="218122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http://ibnumuhammad.files.wordpress.com/2010/02/jogging.jpg">
            <a:extLst>
              <a:ext uri="{FF2B5EF4-FFF2-40B4-BE49-F238E27FC236}">
                <a16:creationId xmlns:a16="http://schemas.microsoft.com/office/drawing/2014/main" id="{EC2764A9-7EA1-4FD0-8AE6-64B24FA31E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7717" y="2682652"/>
            <a:ext cx="2579688"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ttp://www.wineterroirs.com/images/2007/12/13/ritz_risotto_groupe.jpg">
            <a:extLst>
              <a:ext uri="{FF2B5EF4-FFF2-40B4-BE49-F238E27FC236}">
                <a16:creationId xmlns:a16="http://schemas.microsoft.com/office/drawing/2014/main" id="{B2A42C74-A570-4A81-8C5B-A942C842DA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199" y="4089401"/>
            <a:ext cx="26035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http://farm3.staticflickr.com/2536/3752606638_b1b0c31e9a_z.jpg">
            <a:extLst>
              <a:ext uri="{FF2B5EF4-FFF2-40B4-BE49-F238E27FC236}">
                <a16:creationId xmlns:a16="http://schemas.microsoft.com/office/drawing/2014/main" id="{AB418586-F104-44DF-88C7-9014A80248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45239" y="3854863"/>
            <a:ext cx="2030412"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a:extLst>
              <a:ext uri="{FF2B5EF4-FFF2-40B4-BE49-F238E27FC236}">
                <a16:creationId xmlns:a16="http://schemas.microsoft.com/office/drawing/2014/main" id="{F3F47DA3-9991-45B2-8D16-F5BD9E31D9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45361" y="1918690"/>
            <a:ext cx="2338387"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1">
            <a:extLst>
              <a:ext uri="{FF2B5EF4-FFF2-40B4-BE49-F238E27FC236}">
                <a16:creationId xmlns:a16="http://schemas.microsoft.com/office/drawing/2014/main" id="{FC915A27-0683-4F88-8D23-0E90188143F8}"/>
              </a:ext>
            </a:extLst>
          </p:cNvPr>
          <p:cNvSpPr txBox="1">
            <a:spLocks noChangeArrowheads="1"/>
          </p:cNvSpPr>
          <p:nvPr/>
        </p:nvSpPr>
        <p:spPr bwMode="auto">
          <a:xfrm>
            <a:off x="7207405" y="5897820"/>
            <a:ext cx="1322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defTabSz="457200" eaLnBrk="1" hangingPunct="1"/>
            <a:r>
              <a:rPr lang="en-GB" altLang="en-US" sz="2800" b="1" dirty="0">
                <a:solidFill>
                  <a:srgbClr val="5D5D5D"/>
                </a:solidFill>
                <a:cs typeface="Arial" charset="0"/>
              </a:rPr>
              <a:t>Give…</a:t>
            </a:r>
            <a:endParaRPr lang="en-GB" altLang="en-US" sz="2800" dirty="0">
              <a:solidFill>
                <a:srgbClr val="5D5D5D"/>
              </a:solidFill>
              <a:cs typeface="Arial" charset="0"/>
            </a:endParaRPr>
          </a:p>
        </p:txBody>
      </p:sp>
      <p:sp>
        <p:nvSpPr>
          <p:cNvPr id="11" name="TextBox 2">
            <a:extLst>
              <a:ext uri="{FF2B5EF4-FFF2-40B4-BE49-F238E27FC236}">
                <a16:creationId xmlns:a16="http://schemas.microsoft.com/office/drawing/2014/main" id="{7ADD0B18-B0AA-4069-B0F0-DEF609AA1CAA}"/>
              </a:ext>
            </a:extLst>
          </p:cNvPr>
          <p:cNvSpPr txBox="1">
            <a:spLocks noChangeArrowheads="1"/>
          </p:cNvSpPr>
          <p:nvPr/>
        </p:nvSpPr>
        <p:spPr bwMode="auto">
          <a:xfrm>
            <a:off x="2744791" y="5988784"/>
            <a:ext cx="29209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defTabSz="457200" eaLnBrk="1" hangingPunct="1"/>
            <a:r>
              <a:rPr lang="en-GB" altLang="en-US" sz="2800" b="1" dirty="0">
                <a:solidFill>
                  <a:srgbClr val="5D5D5D"/>
                </a:solidFill>
                <a:cs typeface="Arial" charset="0"/>
              </a:rPr>
              <a:t>Keep learning…</a:t>
            </a:r>
          </a:p>
        </p:txBody>
      </p:sp>
      <p:sp>
        <p:nvSpPr>
          <p:cNvPr id="12" name="TextBox 3">
            <a:extLst>
              <a:ext uri="{FF2B5EF4-FFF2-40B4-BE49-F238E27FC236}">
                <a16:creationId xmlns:a16="http://schemas.microsoft.com/office/drawing/2014/main" id="{B468F523-8FE7-4BEA-9D4E-D5AEF5E7AE04}"/>
              </a:ext>
            </a:extLst>
          </p:cNvPr>
          <p:cNvSpPr txBox="1">
            <a:spLocks noChangeArrowheads="1"/>
          </p:cNvSpPr>
          <p:nvPr/>
        </p:nvSpPr>
        <p:spPr bwMode="auto">
          <a:xfrm>
            <a:off x="8813800" y="1313507"/>
            <a:ext cx="2495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defTabSz="457200" eaLnBrk="1" hangingPunct="1"/>
            <a:r>
              <a:rPr lang="en-GB" altLang="en-US" sz="2800" b="1" dirty="0">
                <a:solidFill>
                  <a:srgbClr val="5D5D5D"/>
                </a:solidFill>
                <a:cs typeface="Arial" charset="0"/>
              </a:rPr>
              <a:t>Take notice…</a:t>
            </a:r>
            <a:endParaRPr lang="en-GB" altLang="en-US" sz="2800" dirty="0">
              <a:solidFill>
                <a:srgbClr val="5D5D5D"/>
              </a:solidFill>
              <a:cs typeface="Arial" charset="0"/>
            </a:endParaRPr>
          </a:p>
        </p:txBody>
      </p:sp>
      <p:sp>
        <p:nvSpPr>
          <p:cNvPr id="13" name="TextBox 4">
            <a:extLst>
              <a:ext uri="{FF2B5EF4-FFF2-40B4-BE49-F238E27FC236}">
                <a16:creationId xmlns:a16="http://schemas.microsoft.com/office/drawing/2014/main" id="{589A7B99-CD79-40BD-9A65-F35D6EAF4795}"/>
              </a:ext>
            </a:extLst>
          </p:cNvPr>
          <p:cNvSpPr txBox="1">
            <a:spLocks noChangeArrowheads="1"/>
          </p:cNvSpPr>
          <p:nvPr/>
        </p:nvSpPr>
        <p:spPr bwMode="auto">
          <a:xfrm>
            <a:off x="4681477" y="2245024"/>
            <a:ext cx="21240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charset="0"/>
                <a:ea typeface="MS PGothic" pitchFamily="34" charset="-128"/>
              </a:defRPr>
            </a:lvl9pPr>
          </a:lstStyle>
          <a:p>
            <a:pPr defTabSz="457200" eaLnBrk="1" hangingPunct="1">
              <a:lnSpc>
                <a:spcPct val="80000"/>
              </a:lnSpc>
            </a:pPr>
            <a:r>
              <a:rPr lang="en-GB" altLang="en-US" sz="2800" b="1" dirty="0">
                <a:solidFill>
                  <a:srgbClr val="5D5D5D"/>
                </a:solidFill>
                <a:cs typeface="Arial" charset="0"/>
              </a:rPr>
              <a:t>Be active…</a:t>
            </a:r>
          </a:p>
        </p:txBody>
      </p:sp>
      <p:sp>
        <p:nvSpPr>
          <p:cNvPr id="15" name="TextBox 14">
            <a:extLst>
              <a:ext uri="{FF2B5EF4-FFF2-40B4-BE49-F238E27FC236}">
                <a16:creationId xmlns:a16="http://schemas.microsoft.com/office/drawing/2014/main" id="{A9F05609-865D-0886-3CDD-9B45C2116118}"/>
              </a:ext>
            </a:extLst>
          </p:cNvPr>
          <p:cNvSpPr txBox="1"/>
          <p:nvPr/>
        </p:nvSpPr>
        <p:spPr>
          <a:xfrm>
            <a:off x="4457065" y="4043959"/>
            <a:ext cx="2920992" cy="1200329"/>
          </a:xfrm>
          <a:prstGeom prst="rect">
            <a:avLst/>
          </a:prstGeom>
          <a:solidFill>
            <a:srgbClr val="8497B0"/>
          </a:solidFill>
        </p:spPr>
        <p:txBody>
          <a:bodyPr wrap="square" rtlCol="0">
            <a:spAutoFit/>
          </a:bodyPr>
          <a:lstStyle/>
          <a:p>
            <a:pPr algn="ctr"/>
            <a:r>
              <a:rPr lang="en-US" b="1" dirty="0">
                <a:solidFill>
                  <a:schemeClr val="bg1"/>
                </a:solidFill>
              </a:rPr>
              <a:t>Exercise is essential for slowing age-related cognitive decline and for promoting well-being.</a:t>
            </a:r>
            <a:endParaRPr lang="en-US" b="1" dirty="0">
              <a:solidFill>
                <a:schemeClr val="bg1"/>
              </a:solidFill>
              <a:cs typeface="Calibri"/>
            </a:endParaRPr>
          </a:p>
        </p:txBody>
      </p:sp>
      <p:sp>
        <p:nvSpPr>
          <p:cNvPr id="16" name="TextBox 15">
            <a:extLst>
              <a:ext uri="{FF2B5EF4-FFF2-40B4-BE49-F238E27FC236}">
                <a16:creationId xmlns:a16="http://schemas.microsoft.com/office/drawing/2014/main" id="{CA13A60C-A69D-3670-B030-57951C62DC0C}"/>
              </a:ext>
            </a:extLst>
          </p:cNvPr>
          <p:cNvSpPr txBox="1"/>
          <p:nvPr/>
        </p:nvSpPr>
        <p:spPr>
          <a:xfrm>
            <a:off x="384055" y="2496673"/>
            <a:ext cx="3398695" cy="1477328"/>
          </a:xfrm>
          <a:prstGeom prst="rect">
            <a:avLst/>
          </a:prstGeom>
          <a:solidFill>
            <a:srgbClr val="8497B0"/>
          </a:solidFill>
        </p:spPr>
        <p:txBody>
          <a:bodyPr wrap="square" rtlCol="0">
            <a:spAutoFit/>
          </a:bodyPr>
          <a:lstStyle/>
          <a:p>
            <a:r>
              <a:rPr lang="en-GB" altLang="en-US" sz="1800" b="1" dirty="0">
                <a:solidFill>
                  <a:schemeClr val="bg1"/>
                </a:solidFill>
                <a:latin typeface="Calibri"/>
              </a:rPr>
              <a:t>with everyone around you.  With family, friends, neighbours and colleagues.  Invest time in developing these cornerstones of life.</a:t>
            </a:r>
            <a:endParaRPr lang="en-GB" b="1" dirty="0">
              <a:solidFill>
                <a:schemeClr val="bg1"/>
              </a:solidFill>
            </a:endParaRPr>
          </a:p>
        </p:txBody>
      </p:sp>
      <p:sp>
        <p:nvSpPr>
          <p:cNvPr id="17" name="TextBox 16">
            <a:extLst>
              <a:ext uri="{FF2B5EF4-FFF2-40B4-BE49-F238E27FC236}">
                <a16:creationId xmlns:a16="http://schemas.microsoft.com/office/drawing/2014/main" id="{1EB6967F-3244-4C18-21B0-A42C1F97620C}"/>
              </a:ext>
            </a:extLst>
          </p:cNvPr>
          <p:cNvSpPr txBox="1"/>
          <p:nvPr/>
        </p:nvSpPr>
        <p:spPr>
          <a:xfrm>
            <a:off x="384055" y="5331149"/>
            <a:ext cx="2321534" cy="1200329"/>
          </a:xfrm>
          <a:prstGeom prst="rect">
            <a:avLst/>
          </a:prstGeom>
          <a:solidFill>
            <a:srgbClr val="8497B0"/>
          </a:solidFill>
        </p:spPr>
        <p:txBody>
          <a:bodyPr wrap="square" rtlCol="0">
            <a:spAutoFit/>
          </a:bodyPr>
          <a:lstStyle/>
          <a:p>
            <a:r>
              <a:rPr lang="en-GB" altLang="en-US" sz="1800" b="1" dirty="0">
                <a:solidFill>
                  <a:schemeClr val="bg1"/>
                </a:solidFill>
                <a:latin typeface="Calibri"/>
              </a:rPr>
              <a:t>Try something new.  Rediscover an old interest.  Sign up for that course</a:t>
            </a:r>
            <a:endParaRPr lang="en-GB" b="1" dirty="0">
              <a:solidFill>
                <a:schemeClr val="bg1"/>
              </a:solidFill>
            </a:endParaRPr>
          </a:p>
        </p:txBody>
      </p:sp>
      <p:sp>
        <p:nvSpPr>
          <p:cNvPr id="18" name="TextBox 17">
            <a:extLst>
              <a:ext uri="{FF2B5EF4-FFF2-40B4-BE49-F238E27FC236}">
                <a16:creationId xmlns:a16="http://schemas.microsoft.com/office/drawing/2014/main" id="{102F0062-3830-9D92-76D9-B7E8FCED2D30}"/>
              </a:ext>
            </a:extLst>
          </p:cNvPr>
          <p:cNvSpPr txBox="1"/>
          <p:nvPr/>
        </p:nvSpPr>
        <p:spPr>
          <a:xfrm>
            <a:off x="9080704" y="2546139"/>
            <a:ext cx="2746787" cy="1200329"/>
          </a:xfrm>
          <a:prstGeom prst="rect">
            <a:avLst/>
          </a:prstGeom>
          <a:solidFill>
            <a:srgbClr val="8497B0"/>
          </a:solidFill>
        </p:spPr>
        <p:txBody>
          <a:bodyPr wrap="square" rtlCol="0">
            <a:spAutoFit/>
          </a:bodyPr>
          <a:lstStyle/>
          <a:p>
            <a:r>
              <a:rPr lang="en-GB" altLang="en-US" sz="1800" b="1" dirty="0">
                <a:solidFill>
                  <a:schemeClr val="bg1"/>
                </a:solidFill>
                <a:latin typeface="Calibri"/>
              </a:rPr>
              <a:t>Be curious.  Catch sight of the beautiful.  Remark on the unusual Be aware of the world around you.</a:t>
            </a:r>
            <a:endParaRPr lang="en-GB" b="1" dirty="0">
              <a:solidFill>
                <a:schemeClr val="bg1"/>
              </a:solidFill>
            </a:endParaRPr>
          </a:p>
        </p:txBody>
      </p:sp>
      <p:sp>
        <p:nvSpPr>
          <p:cNvPr id="19" name="TextBox 18">
            <a:extLst>
              <a:ext uri="{FF2B5EF4-FFF2-40B4-BE49-F238E27FC236}">
                <a16:creationId xmlns:a16="http://schemas.microsoft.com/office/drawing/2014/main" id="{FDD34AEE-B86C-0EDB-BA7D-AD0C8975CA7D}"/>
              </a:ext>
            </a:extLst>
          </p:cNvPr>
          <p:cNvSpPr txBox="1"/>
          <p:nvPr/>
        </p:nvSpPr>
        <p:spPr>
          <a:xfrm>
            <a:off x="8637374" y="4771383"/>
            <a:ext cx="3170572" cy="1754326"/>
          </a:xfrm>
          <a:prstGeom prst="rect">
            <a:avLst/>
          </a:prstGeom>
          <a:solidFill>
            <a:srgbClr val="8497B0"/>
          </a:solidFill>
        </p:spPr>
        <p:txBody>
          <a:bodyPr wrap="square" rtlCol="0">
            <a:spAutoFit/>
          </a:bodyPr>
          <a:lstStyle/>
          <a:p>
            <a:r>
              <a:rPr lang="en-GB" altLang="en-US" sz="1800" b="1" dirty="0">
                <a:solidFill>
                  <a:schemeClr val="bg1"/>
                </a:solidFill>
                <a:latin typeface="Calibri"/>
              </a:rPr>
              <a:t>Seeing yourself and your happiness, linked to the wider community can be incredibly rewarding and creates connections.</a:t>
            </a:r>
            <a:r>
              <a:rPr lang="en-GB" altLang="en-US" sz="1800" dirty="0"/>
              <a:t>. </a:t>
            </a:r>
            <a:r>
              <a:rPr lang="en-GB" altLang="en-US" sz="1800" b="1" dirty="0">
                <a:solidFill>
                  <a:schemeClr val="bg1"/>
                </a:solidFill>
                <a:latin typeface="Calibri"/>
              </a:rPr>
              <a:t>Do something nice for someone</a:t>
            </a:r>
            <a:endParaRPr lang="en-GB" b="1" dirty="0">
              <a:solidFill>
                <a:schemeClr val="bg1"/>
              </a:solidFill>
            </a:endParaRPr>
          </a:p>
        </p:txBody>
      </p:sp>
      <p:sp>
        <p:nvSpPr>
          <p:cNvPr id="3" name="Footer Placeholder 2">
            <a:extLst>
              <a:ext uri="{FF2B5EF4-FFF2-40B4-BE49-F238E27FC236}">
                <a16:creationId xmlns:a16="http://schemas.microsoft.com/office/drawing/2014/main" id="{7CEC5D8A-5A4E-BF6B-A3F1-BE138E13863B}"/>
              </a:ext>
            </a:extLst>
          </p:cNvPr>
          <p:cNvSpPr>
            <a:spLocks noGrp="1"/>
          </p:cNvSpPr>
          <p:nvPr>
            <p:ph type="ftr" sz="quarter" idx="11"/>
          </p:nvPr>
        </p:nvSpPr>
        <p:spPr/>
        <p:txBody>
          <a:bodyPr/>
          <a:lstStyle/>
          <a:p>
            <a:r>
              <a:rPr lang="en-GB"/>
              <a:t>© Copyright April 2024</a:t>
            </a:r>
          </a:p>
        </p:txBody>
      </p:sp>
    </p:spTree>
    <p:extLst>
      <p:ext uri="{BB962C8B-B14F-4D97-AF65-F5344CB8AC3E}">
        <p14:creationId xmlns:p14="http://schemas.microsoft.com/office/powerpoint/2010/main" val="324955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3" grpId="0"/>
      <p:bldP spid="15" grpId="0" animBg="1"/>
      <p:bldP spid="16" grpId="0" animBg="1"/>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B1C9F14-8DC5-F034-09AE-264AA4772E08}"/>
              </a:ext>
            </a:extLst>
          </p:cNvPr>
          <p:cNvSpPr>
            <a:spLocks noGrp="1"/>
          </p:cNvSpPr>
          <p:nvPr>
            <p:ph type="title"/>
          </p:nvPr>
        </p:nvSpPr>
        <p:spPr>
          <a:xfrm>
            <a:off x="442587" y="273050"/>
            <a:ext cx="4011084" cy="1162050"/>
          </a:xfrm>
        </p:spPr>
        <p:txBody>
          <a:bodyPr/>
          <a:lstStyle/>
          <a:p>
            <a:r>
              <a:rPr lang="en-US" sz="4000" b="0" dirty="0">
                <a:solidFill>
                  <a:srgbClr val="007F9F"/>
                </a:solidFill>
                <a:latin typeface="Calibri"/>
              </a:rPr>
              <a:t>Change starts with you</a:t>
            </a:r>
          </a:p>
        </p:txBody>
      </p:sp>
      <p:pic>
        <p:nvPicPr>
          <p:cNvPr id="5" name="Content Placeholder 4" descr="A close up of text on a white background&#10;&#10;Description automatically generated">
            <a:extLst>
              <a:ext uri="{FF2B5EF4-FFF2-40B4-BE49-F238E27FC236}">
                <a16:creationId xmlns:a16="http://schemas.microsoft.com/office/drawing/2014/main" id="{6A8B65C2-8815-45B0-B46E-632DE7545E16}"/>
              </a:ext>
            </a:extLst>
          </p:cNvPr>
          <p:cNvPicPr>
            <a:picLocks noGrp="1" noChangeAspect="1"/>
          </p:cNvPicPr>
          <p:nvPr>
            <p:ph idx="1"/>
          </p:nvPr>
        </p:nvPicPr>
        <p:blipFill>
          <a:blip r:embed="rId5"/>
          <a:stretch>
            <a:fillRect/>
          </a:stretch>
        </p:blipFill>
        <p:spPr>
          <a:xfrm>
            <a:off x="4454792" y="273051"/>
            <a:ext cx="6763812" cy="6097528"/>
          </a:xfrm>
          <a:noFill/>
        </p:spPr>
      </p:pic>
      <p:sp>
        <p:nvSpPr>
          <p:cNvPr id="2" name="TextBox 1">
            <a:extLst>
              <a:ext uri="{FF2B5EF4-FFF2-40B4-BE49-F238E27FC236}">
                <a16:creationId xmlns:a16="http://schemas.microsoft.com/office/drawing/2014/main" id="{A28BAE4E-8373-E197-9AF0-6993FD81CD9E}"/>
              </a:ext>
            </a:extLst>
          </p:cNvPr>
          <p:cNvSpPr txBox="1"/>
          <p:nvPr/>
        </p:nvSpPr>
        <p:spPr>
          <a:xfrm>
            <a:off x="154516" y="1435100"/>
            <a:ext cx="4011084" cy="4524315"/>
          </a:xfrm>
          <a:prstGeom prst="rect">
            <a:avLst/>
          </a:prstGeom>
          <a:noFill/>
        </p:spPr>
        <p:txBody>
          <a:bodyPr wrap="square" lIns="91440" tIns="45720" rIns="91440" bIns="45720" rtlCol="0" anchor="t">
            <a:spAutoFit/>
          </a:bodyPr>
          <a:lstStyle/>
          <a:p>
            <a:r>
              <a:rPr lang="en-GB" sz="2400" dirty="0">
                <a:cs typeface="Calibri"/>
              </a:rPr>
              <a:t>What do we think resilience means and do we always feel resilient – if not why not?</a:t>
            </a:r>
          </a:p>
          <a:p>
            <a:endParaRPr lang="en-GB" sz="2400" dirty="0">
              <a:cs typeface="Calibri"/>
            </a:endParaRPr>
          </a:p>
          <a:p>
            <a:r>
              <a:rPr lang="en-GB" sz="2400" dirty="0">
                <a:cs typeface="Calibri"/>
              </a:rPr>
              <a:t>How do we build &amp; maintain our own resilience?</a:t>
            </a:r>
          </a:p>
          <a:p>
            <a:endParaRPr lang="en-GB" sz="2400" dirty="0">
              <a:cs typeface="Calibri"/>
            </a:endParaRPr>
          </a:p>
          <a:p>
            <a:r>
              <a:rPr lang="en-GB" sz="2400" dirty="0">
                <a:cs typeface="Calibri"/>
              </a:rPr>
              <a:t>Looking back how did COVID affect you, did you do things differently or change?  </a:t>
            </a:r>
          </a:p>
        </p:txBody>
      </p:sp>
      <p:pic>
        <p:nvPicPr>
          <p:cNvPr id="3" name="Slide14Recorded Sound">
            <a:hlinkClick r:id="" action="ppaction://media"/>
            <a:extLst>
              <a:ext uri="{FF2B5EF4-FFF2-40B4-BE49-F238E27FC236}">
                <a16:creationId xmlns:a16="http://schemas.microsoft.com/office/drawing/2014/main" id="{2B74986A-674F-5C8A-ACDA-60976CFD3D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7991" y="6167379"/>
            <a:ext cx="406400" cy="406400"/>
          </a:xfrm>
          <a:prstGeom prst="rect">
            <a:avLst/>
          </a:prstGeom>
        </p:spPr>
      </p:pic>
      <p:sp>
        <p:nvSpPr>
          <p:cNvPr id="4" name="Footer Placeholder 3">
            <a:extLst>
              <a:ext uri="{FF2B5EF4-FFF2-40B4-BE49-F238E27FC236}">
                <a16:creationId xmlns:a16="http://schemas.microsoft.com/office/drawing/2014/main" id="{DF0CCB26-2C34-3C6D-7F49-C7291F2D36CB}"/>
              </a:ext>
            </a:extLst>
          </p:cNvPr>
          <p:cNvSpPr>
            <a:spLocks noGrp="1"/>
          </p:cNvSpPr>
          <p:nvPr>
            <p:ph type="ftr" sz="quarter" idx="11"/>
          </p:nvPr>
        </p:nvSpPr>
        <p:spPr/>
        <p:txBody>
          <a:bodyPr/>
          <a:lstStyle/>
          <a:p>
            <a:pPr>
              <a:defRPr/>
            </a:pPr>
            <a:r>
              <a:rPr lang="en-US" altLang="en-US"/>
              <a:t>© Copyright April 2024</a:t>
            </a:r>
          </a:p>
        </p:txBody>
      </p:sp>
    </p:spTree>
    <p:extLst>
      <p:ext uri="{BB962C8B-B14F-4D97-AF65-F5344CB8AC3E}">
        <p14:creationId xmlns:p14="http://schemas.microsoft.com/office/powerpoint/2010/main" val="235403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BCE9-F1AB-4025-A021-3A4B0A2251AE}"/>
              </a:ext>
            </a:extLst>
          </p:cNvPr>
          <p:cNvSpPr>
            <a:spLocks noGrp="1"/>
          </p:cNvSpPr>
          <p:nvPr>
            <p:ph type="title"/>
          </p:nvPr>
        </p:nvSpPr>
        <p:spPr>
          <a:xfrm>
            <a:off x="244433" y="320675"/>
            <a:ext cx="10515600" cy="1325563"/>
          </a:xfrm>
        </p:spPr>
        <p:txBody>
          <a:bodyPr lIns="91440" tIns="45720" rIns="91440" bIns="45720" anchor="t"/>
          <a:lstStyle/>
          <a:p>
            <a:r>
              <a:rPr lang="en-GB" dirty="0">
                <a:solidFill>
                  <a:srgbClr val="007F9F"/>
                </a:solidFill>
              </a:rPr>
              <a:t>Strengths-based Approach is</a:t>
            </a:r>
            <a:endParaRPr lang="en-GB" dirty="0">
              <a:solidFill>
                <a:srgbClr val="007F9F"/>
              </a:solidFill>
              <a:cs typeface="Calibri Light"/>
            </a:endParaRPr>
          </a:p>
        </p:txBody>
      </p:sp>
      <p:graphicFrame>
        <p:nvGraphicFramePr>
          <p:cNvPr id="7" name="Content Placeholder 2">
            <a:extLst>
              <a:ext uri="{FF2B5EF4-FFF2-40B4-BE49-F238E27FC236}">
                <a16:creationId xmlns:a16="http://schemas.microsoft.com/office/drawing/2014/main" id="{3095C275-873C-2ED0-7447-2F612B45BAB3}"/>
              </a:ext>
            </a:extLst>
          </p:cNvPr>
          <p:cNvGraphicFramePr>
            <a:graphicFrameLocks noGrp="1"/>
          </p:cNvGraphicFramePr>
          <p:nvPr>
            <p:ph idx="1"/>
            <p:extLst>
              <p:ext uri="{D42A27DB-BD31-4B8C-83A1-F6EECF244321}">
                <p14:modId xmlns:p14="http://schemas.microsoft.com/office/powerpoint/2010/main" val="912540295"/>
              </p:ext>
            </p:extLst>
          </p:nvPr>
        </p:nvGraphicFramePr>
        <p:xfrm>
          <a:off x="635000" y="1456531"/>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lide15Recorded Sound">
            <a:hlinkClick r:id="" action="ppaction://media"/>
            <a:extLst>
              <a:ext uri="{FF2B5EF4-FFF2-40B4-BE49-F238E27FC236}">
                <a16:creationId xmlns:a16="http://schemas.microsoft.com/office/drawing/2014/main" id="{F5800457-5D22-8BCA-0CB4-1DFD9582EC1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3706" y="6238875"/>
            <a:ext cx="406400" cy="406400"/>
          </a:xfrm>
          <a:prstGeom prst="rect">
            <a:avLst/>
          </a:prstGeom>
        </p:spPr>
      </p:pic>
      <p:sp>
        <p:nvSpPr>
          <p:cNvPr id="5" name="Footer Placeholder 4">
            <a:extLst>
              <a:ext uri="{FF2B5EF4-FFF2-40B4-BE49-F238E27FC236}">
                <a16:creationId xmlns:a16="http://schemas.microsoft.com/office/drawing/2014/main" id="{C7FE703F-F7FC-34E5-7573-E41C0EF8614E}"/>
              </a:ext>
            </a:extLst>
          </p:cNvPr>
          <p:cNvSpPr>
            <a:spLocks noGrp="1"/>
          </p:cNvSpPr>
          <p:nvPr>
            <p:ph type="ftr" sz="quarter" idx="11"/>
          </p:nvPr>
        </p:nvSpPr>
        <p:spPr/>
        <p:txBody>
          <a:bodyPr/>
          <a:lstStyle/>
          <a:p>
            <a:r>
              <a:rPr lang="en-GB"/>
              <a:t>© Copyright April 2024</a:t>
            </a:r>
          </a:p>
        </p:txBody>
      </p:sp>
    </p:spTree>
    <p:extLst>
      <p:ext uri="{BB962C8B-B14F-4D97-AF65-F5344CB8AC3E}">
        <p14:creationId xmlns:p14="http://schemas.microsoft.com/office/powerpoint/2010/main" val="299970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3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FC89F-BD12-47E3-A3B8-96CD5858AEA1}"/>
              </a:ext>
            </a:extLst>
          </p:cNvPr>
          <p:cNvSpPr>
            <a:spLocks noGrp="1"/>
          </p:cNvSpPr>
          <p:nvPr>
            <p:ph type="title"/>
          </p:nvPr>
        </p:nvSpPr>
        <p:spPr>
          <a:xfrm>
            <a:off x="351312" y="156729"/>
            <a:ext cx="10515600" cy="1325563"/>
          </a:xfrm>
        </p:spPr>
        <p:txBody>
          <a:bodyPr lIns="91440" tIns="45720" rIns="91440" bIns="45720" anchor="t"/>
          <a:lstStyle/>
          <a:p>
            <a:r>
              <a:rPr lang="en-GB" dirty="0">
                <a:solidFill>
                  <a:srgbClr val="007F9F"/>
                </a:solidFill>
              </a:rPr>
              <a:t>Strengths-based Support</a:t>
            </a:r>
            <a:endParaRPr lang="en-GB" dirty="0">
              <a:solidFill>
                <a:srgbClr val="007F9F"/>
              </a:solidFill>
              <a:cs typeface="Calibri Light"/>
            </a:endParaRPr>
          </a:p>
        </p:txBody>
      </p:sp>
      <p:pic>
        <p:nvPicPr>
          <p:cNvPr id="3" name="Online Media 2" title="Care Act - Strength Based Support">
            <a:hlinkClick r:id="" action="ppaction://media"/>
            <a:extLst>
              <a:ext uri="{FF2B5EF4-FFF2-40B4-BE49-F238E27FC236}">
                <a16:creationId xmlns:a16="http://schemas.microsoft.com/office/drawing/2014/main" id="{66398CCB-DBB9-3919-DAEE-99207E761F1E}"/>
              </a:ext>
            </a:extLst>
          </p:cNvPr>
          <p:cNvPicPr>
            <a:picLocks noRot="1" noChangeAspect="1"/>
          </p:cNvPicPr>
          <p:nvPr>
            <a:videoFile r:link="rId1"/>
          </p:nvPr>
        </p:nvPicPr>
        <p:blipFill>
          <a:blip r:embed="rId3"/>
          <a:stretch>
            <a:fillRect/>
          </a:stretch>
        </p:blipFill>
        <p:spPr>
          <a:xfrm>
            <a:off x="1878449" y="1482292"/>
            <a:ext cx="8542737" cy="5154917"/>
          </a:xfrm>
          <a:prstGeom prst="rect">
            <a:avLst/>
          </a:prstGeom>
        </p:spPr>
      </p:pic>
      <p:sp>
        <p:nvSpPr>
          <p:cNvPr id="4" name="Footer Placeholder 3">
            <a:extLst>
              <a:ext uri="{FF2B5EF4-FFF2-40B4-BE49-F238E27FC236}">
                <a16:creationId xmlns:a16="http://schemas.microsoft.com/office/drawing/2014/main" id="{CCAC01C3-A443-101F-4843-235D075DA41F}"/>
              </a:ext>
            </a:extLst>
          </p:cNvPr>
          <p:cNvSpPr>
            <a:spLocks noGrp="1"/>
          </p:cNvSpPr>
          <p:nvPr>
            <p:ph type="ftr" sz="quarter" idx="11"/>
          </p:nvPr>
        </p:nvSpPr>
        <p:spPr/>
        <p:txBody>
          <a:bodyPr/>
          <a:lstStyle/>
          <a:p>
            <a:r>
              <a:rPr lang="en-GB"/>
              <a:t>© Copyright April 2024</a:t>
            </a:r>
          </a:p>
        </p:txBody>
      </p:sp>
    </p:spTree>
    <p:extLst>
      <p:ext uri="{BB962C8B-B14F-4D97-AF65-F5344CB8AC3E}">
        <p14:creationId xmlns:p14="http://schemas.microsoft.com/office/powerpoint/2010/main" val="3232285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FD1EE-9190-4461-BF23-282FCAAD1223}"/>
              </a:ext>
            </a:extLst>
          </p:cNvPr>
          <p:cNvSpPr>
            <a:spLocks noGrp="1"/>
          </p:cNvSpPr>
          <p:nvPr>
            <p:ph type="title"/>
          </p:nvPr>
        </p:nvSpPr>
        <p:spPr>
          <a:xfrm>
            <a:off x="220683" y="223611"/>
            <a:ext cx="10515600" cy="930275"/>
          </a:xfrm>
        </p:spPr>
        <p:txBody>
          <a:bodyPr/>
          <a:lstStyle/>
          <a:p>
            <a:r>
              <a:rPr lang="en-GB" dirty="0"/>
              <a:t>Strengths-based Approach</a:t>
            </a:r>
          </a:p>
        </p:txBody>
      </p:sp>
      <p:graphicFrame>
        <p:nvGraphicFramePr>
          <p:cNvPr id="4" name="Content Placeholder 3">
            <a:extLst>
              <a:ext uri="{FF2B5EF4-FFF2-40B4-BE49-F238E27FC236}">
                <a16:creationId xmlns:a16="http://schemas.microsoft.com/office/drawing/2014/main" id="{7D0330B6-2760-4FD9-B015-BB34CAE029A9}"/>
              </a:ext>
            </a:extLst>
          </p:cNvPr>
          <p:cNvGraphicFramePr>
            <a:graphicFrameLocks noGrp="1"/>
          </p:cNvGraphicFramePr>
          <p:nvPr>
            <p:ph idx="1"/>
          </p:nvPr>
        </p:nvGraphicFramePr>
        <p:xfrm>
          <a:off x="838199" y="1153886"/>
          <a:ext cx="10863943" cy="55517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slide 18">
            <a:hlinkClick r:id="" action="ppaction://media"/>
            <a:extLst>
              <a:ext uri="{FF2B5EF4-FFF2-40B4-BE49-F238E27FC236}">
                <a16:creationId xmlns:a16="http://schemas.microsoft.com/office/drawing/2014/main" id="{DB5D8FEB-F9A1-64F2-EE22-AA521CD753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7290" y="6179343"/>
            <a:ext cx="406400" cy="406400"/>
          </a:xfrm>
          <a:prstGeom prst="rect">
            <a:avLst/>
          </a:prstGeom>
        </p:spPr>
      </p:pic>
      <p:pic>
        <p:nvPicPr>
          <p:cNvPr id="5" name="slide 18 =1">
            <a:hlinkClick r:id="" action="ppaction://media"/>
            <a:extLst>
              <a:ext uri="{FF2B5EF4-FFF2-40B4-BE49-F238E27FC236}">
                <a16:creationId xmlns:a16="http://schemas.microsoft.com/office/drawing/2014/main" id="{15F174BF-944F-97FF-9D53-A34F9C1DDF1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34999" y="5500914"/>
            <a:ext cx="406400" cy="406400"/>
          </a:xfrm>
          <a:prstGeom prst="rect">
            <a:avLst/>
          </a:prstGeom>
        </p:spPr>
      </p:pic>
      <p:sp>
        <p:nvSpPr>
          <p:cNvPr id="6" name="Footer Placeholder 5">
            <a:extLst>
              <a:ext uri="{FF2B5EF4-FFF2-40B4-BE49-F238E27FC236}">
                <a16:creationId xmlns:a16="http://schemas.microsoft.com/office/drawing/2014/main" id="{8626360B-23AD-6CAE-180A-EBAD4F640B7F}"/>
              </a:ext>
            </a:extLst>
          </p:cNvPr>
          <p:cNvSpPr>
            <a:spLocks noGrp="1"/>
          </p:cNvSpPr>
          <p:nvPr>
            <p:ph type="ftr" sz="quarter" idx="11"/>
          </p:nvPr>
        </p:nvSpPr>
        <p:spPr/>
        <p:txBody>
          <a:bodyPr/>
          <a:lstStyle/>
          <a:p>
            <a:r>
              <a:rPr lang="en-GB"/>
              <a:t>© Copyright April 2024</a:t>
            </a:r>
          </a:p>
        </p:txBody>
      </p:sp>
    </p:spTree>
    <p:extLst>
      <p:ext uri="{BB962C8B-B14F-4D97-AF65-F5344CB8AC3E}">
        <p14:creationId xmlns:p14="http://schemas.microsoft.com/office/powerpoint/2010/main" val="88363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92" fill="hold"/>
                                        <p:tgtEl>
                                          <p:spTgt spid="3"/>
                                        </p:tgtEl>
                                      </p:cBhvr>
                                    </p:cmd>
                                  </p:childTnLst>
                                </p:cTn>
                              </p:par>
                            </p:childTnLst>
                          </p:cTn>
                        </p:par>
                        <p:par>
                          <p:cTn id="7" fill="hold">
                            <p:stCondLst>
                              <p:cond delay="52092"/>
                            </p:stCondLst>
                            <p:childTnLst>
                              <p:par>
                                <p:cTn id="8" presetID="1" presetClass="mediacall" presetSubtype="0" fill="hold" nodeType="afterEffect">
                                  <p:stCondLst>
                                    <p:cond delay="0"/>
                                  </p:stCondLst>
                                  <p:childTnLst>
                                    <p:cmd type="call" cmd="playFrom(0.0)">
                                      <p:cBhvr>
                                        <p:cTn id="9" dur="500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E47F0-5E9C-4F60-8531-71480750597F}"/>
              </a:ext>
            </a:extLst>
          </p:cNvPr>
          <p:cNvSpPr>
            <a:spLocks noGrp="1"/>
          </p:cNvSpPr>
          <p:nvPr>
            <p:ph type="title"/>
          </p:nvPr>
        </p:nvSpPr>
        <p:spPr>
          <a:xfrm>
            <a:off x="222337" y="323372"/>
            <a:ext cx="9283874" cy="1356878"/>
          </a:xfrm>
        </p:spPr>
        <p:txBody>
          <a:bodyPr lIns="91440" tIns="45720" rIns="91440" bIns="45720" anchor="t"/>
          <a:lstStyle/>
          <a:p>
            <a:r>
              <a:rPr lang="en-GB" sz="3600" dirty="0">
                <a:solidFill>
                  <a:srgbClr val="007F9F"/>
                </a:solidFill>
              </a:rPr>
              <a:t>Elements of a Strengths-based Approach</a:t>
            </a:r>
            <a:endParaRPr lang="en-GB" sz="3600" dirty="0">
              <a:solidFill>
                <a:srgbClr val="007F9F"/>
              </a:solidFill>
              <a:cs typeface="Calibri Light"/>
            </a:endParaRPr>
          </a:p>
        </p:txBody>
      </p:sp>
      <p:pic>
        <p:nvPicPr>
          <p:cNvPr id="4" name="Content Placeholder 3">
            <a:extLst>
              <a:ext uri="{FF2B5EF4-FFF2-40B4-BE49-F238E27FC236}">
                <a16:creationId xmlns:a16="http://schemas.microsoft.com/office/drawing/2014/main" id="{A1893709-E2B5-480B-B1A5-1C4394AF1C4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1005444" y="1349014"/>
            <a:ext cx="9840686" cy="5191443"/>
          </a:xfrm>
          <a:prstGeom prst="rect">
            <a:avLst/>
          </a:prstGeom>
          <a:noFill/>
        </p:spPr>
      </p:pic>
      <p:sp>
        <p:nvSpPr>
          <p:cNvPr id="3" name="Footer Placeholder 2">
            <a:extLst>
              <a:ext uri="{FF2B5EF4-FFF2-40B4-BE49-F238E27FC236}">
                <a16:creationId xmlns:a16="http://schemas.microsoft.com/office/drawing/2014/main" id="{AEE393CC-2809-F738-C3CB-E7CC83419E34}"/>
              </a:ext>
            </a:extLst>
          </p:cNvPr>
          <p:cNvSpPr>
            <a:spLocks noGrp="1"/>
          </p:cNvSpPr>
          <p:nvPr>
            <p:ph type="ftr" sz="quarter" idx="11"/>
          </p:nvPr>
        </p:nvSpPr>
        <p:spPr/>
        <p:txBody>
          <a:bodyPr/>
          <a:lstStyle/>
          <a:p>
            <a:r>
              <a:rPr lang="en-GB"/>
              <a:t>© Copyright April 2024</a:t>
            </a:r>
          </a:p>
        </p:txBody>
      </p:sp>
    </p:spTree>
    <p:extLst>
      <p:ext uri="{BB962C8B-B14F-4D97-AF65-F5344CB8AC3E}">
        <p14:creationId xmlns:p14="http://schemas.microsoft.com/office/powerpoint/2010/main" val="3967371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4501F4-7185-4F43-B007-C33F2F428F3D}"/>
              </a:ext>
            </a:extLst>
          </p:cNvPr>
          <p:cNvSpPr>
            <a:spLocks noGrp="1"/>
          </p:cNvSpPr>
          <p:nvPr>
            <p:ph type="title"/>
          </p:nvPr>
        </p:nvSpPr>
        <p:spPr>
          <a:xfrm>
            <a:off x="1371597" y="348865"/>
            <a:ext cx="10044023" cy="877729"/>
          </a:xfrm>
        </p:spPr>
        <p:txBody>
          <a:bodyPr lIns="91440" tIns="45720" rIns="91440" bIns="45720" anchor="ctr">
            <a:normAutofit/>
          </a:bodyPr>
          <a:lstStyle/>
          <a:p>
            <a:r>
              <a:rPr lang="en-GB" sz="4000">
                <a:solidFill>
                  <a:srgbClr val="FFFFFF"/>
                </a:solidFill>
              </a:rPr>
              <a:t>Strengths-based v Deficit based</a:t>
            </a:r>
            <a:endParaRPr lang="en-GB" sz="4000">
              <a:solidFill>
                <a:srgbClr val="FFFFFF"/>
              </a:solidFill>
              <a:cs typeface="Calibri Light"/>
            </a:endParaRPr>
          </a:p>
        </p:txBody>
      </p:sp>
      <p:pic>
        <p:nvPicPr>
          <p:cNvPr id="4" name="Picture 3" descr="A close up of a red traffic light&#10;&#10;Description automatically generated">
            <a:extLst>
              <a:ext uri="{FF2B5EF4-FFF2-40B4-BE49-F238E27FC236}">
                <a16:creationId xmlns:a16="http://schemas.microsoft.com/office/drawing/2014/main" id="{48BE6B8F-BB46-4232-B8E1-81588552210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72327" y="2112579"/>
            <a:ext cx="1444103" cy="2084501"/>
          </a:xfrm>
          <a:prstGeom prst="rect">
            <a:avLst/>
          </a:prstGeom>
        </p:spPr>
      </p:pic>
      <p:sp>
        <p:nvSpPr>
          <p:cNvPr id="6" name="Content Placeholder 5">
            <a:extLst>
              <a:ext uri="{FF2B5EF4-FFF2-40B4-BE49-F238E27FC236}">
                <a16:creationId xmlns:a16="http://schemas.microsoft.com/office/drawing/2014/main" id="{5F09997D-2690-4BAE-88CF-907DB80F6679}"/>
              </a:ext>
            </a:extLst>
          </p:cNvPr>
          <p:cNvSpPr>
            <a:spLocks/>
          </p:cNvSpPr>
          <p:nvPr/>
        </p:nvSpPr>
        <p:spPr>
          <a:xfrm>
            <a:off x="2925357" y="2180671"/>
            <a:ext cx="3196547" cy="4028443"/>
          </a:xfrm>
          <a:prstGeom prst="rect">
            <a:avLst/>
          </a:prstGeom>
        </p:spPr>
        <p:txBody>
          <a:bodyPr vert="horz" lIns="91440" tIns="45720" rIns="91440" bIns="45720" rtlCol="0" anchor="t">
            <a:normAutofit/>
          </a:bodyPr>
          <a:lstStyle/>
          <a:p>
            <a:pPr defTabSz="731520">
              <a:lnSpc>
                <a:spcPct val="90000"/>
              </a:lnSpc>
              <a:spcAft>
                <a:spcPts val="600"/>
              </a:spcAft>
            </a:pPr>
            <a:r>
              <a:rPr lang="en-GB" altLang="en-US" sz="1920" b="1" u="sng" kern="1200" dirty="0">
                <a:solidFill>
                  <a:schemeClr val="tx1"/>
                </a:solidFill>
                <a:latin typeface="+mn-lt"/>
                <a:ea typeface="+mn-ea"/>
                <a:cs typeface="+mn-cs"/>
              </a:rPr>
              <a:t>Deficit Based</a:t>
            </a:r>
            <a:endParaRPr lang="en-GB" altLang="en-US" sz="1920" b="1" u="sng" kern="1200" dirty="0">
              <a:solidFill>
                <a:schemeClr val="tx1"/>
              </a:solidFill>
              <a:latin typeface="+mn-lt"/>
              <a:ea typeface="+mn-ea"/>
              <a:cs typeface="Calibri"/>
            </a:endParaRPr>
          </a:p>
          <a:p>
            <a:pPr marL="342900" indent="-342900" defTabSz="731520">
              <a:lnSpc>
                <a:spcPct val="90000"/>
              </a:lnSpc>
              <a:spcAft>
                <a:spcPts val="600"/>
              </a:spcAft>
              <a:buFont typeface="Arial" panose="020B0604020202020204" pitchFamily="34" charset="0"/>
              <a:buChar char="•"/>
            </a:pPr>
            <a:r>
              <a:rPr lang="en-GB" altLang="en-US" sz="1920" kern="1200" dirty="0">
                <a:solidFill>
                  <a:srgbClr val="B30000"/>
                </a:solidFill>
                <a:latin typeface="+mn-lt"/>
                <a:ea typeface="+mn-ea"/>
                <a:cs typeface="+mn-cs"/>
              </a:rPr>
              <a:t>Problems</a:t>
            </a:r>
          </a:p>
          <a:p>
            <a:pPr marL="342900" indent="-342900" defTabSz="731520">
              <a:lnSpc>
                <a:spcPct val="90000"/>
              </a:lnSpc>
              <a:spcAft>
                <a:spcPts val="600"/>
              </a:spcAft>
              <a:buFont typeface="Arial" panose="020B0604020202020204" pitchFamily="34" charset="0"/>
              <a:buChar char="•"/>
            </a:pPr>
            <a:r>
              <a:rPr lang="en-GB" altLang="en-US" sz="1920" kern="1200" dirty="0">
                <a:solidFill>
                  <a:srgbClr val="B30000"/>
                </a:solidFill>
                <a:latin typeface="+mn-lt"/>
                <a:ea typeface="+mn-ea"/>
                <a:cs typeface="+mn-cs"/>
              </a:rPr>
              <a:t>Blame</a:t>
            </a:r>
          </a:p>
          <a:p>
            <a:pPr marL="342900" indent="-342900" defTabSz="731520">
              <a:lnSpc>
                <a:spcPct val="90000"/>
              </a:lnSpc>
              <a:spcAft>
                <a:spcPts val="600"/>
              </a:spcAft>
              <a:buFont typeface="Arial" panose="020B0604020202020204" pitchFamily="34" charset="0"/>
              <a:buChar char="•"/>
            </a:pPr>
            <a:r>
              <a:rPr lang="en-GB" altLang="en-US" sz="1920" kern="1200" dirty="0">
                <a:solidFill>
                  <a:srgbClr val="B30000"/>
                </a:solidFill>
                <a:latin typeface="+mn-lt"/>
                <a:ea typeface="+mn-ea"/>
                <a:cs typeface="+mn-cs"/>
              </a:rPr>
              <a:t>What’s missing</a:t>
            </a:r>
          </a:p>
          <a:p>
            <a:pPr marL="342900" indent="-342900" defTabSz="731520">
              <a:lnSpc>
                <a:spcPct val="90000"/>
              </a:lnSpc>
              <a:spcAft>
                <a:spcPts val="600"/>
              </a:spcAft>
              <a:buFont typeface="Arial" panose="020B0604020202020204" pitchFamily="34" charset="0"/>
              <a:buChar char="•"/>
            </a:pPr>
            <a:r>
              <a:rPr lang="en-GB" altLang="en-US" sz="1920" kern="1200" dirty="0">
                <a:solidFill>
                  <a:srgbClr val="B30000"/>
                </a:solidFill>
                <a:latin typeface="+mn-lt"/>
                <a:ea typeface="+mn-ea"/>
                <a:cs typeface="+mn-cs"/>
              </a:rPr>
              <a:t>Scarcity</a:t>
            </a:r>
          </a:p>
          <a:p>
            <a:pPr marL="342900" indent="-342900" defTabSz="731520">
              <a:lnSpc>
                <a:spcPct val="90000"/>
              </a:lnSpc>
              <a:spcAft>
                <a:spcPts val="600"/>
              </a:spcAft>
              <a:buFont typeface="Arial" panose="020B0604020202020204" pitchFamily="34" charset="0"/>
              <a:buChar char="•"/>
            </a:pPr>
            <a:r>
              <a:rPr lang="en-GB" altLang="en-US" sz="1920" kern="1200" dirty="0">
                <a:solidFill>
                  <a:srgbClr val="B30000"/>
                </a:solidFill>
                <a:latin typeface="+mn-lt"/>
                <a:ea typeface="+mn-ea"/>
                <a:cs typeface="+mn-cs"/>
              </a:rPr>
              <a:t>Needs</a:t>
            </a:r>
          </a:p>
          <a:p>
            <a:pPr marL="342900" indent="-342900" defTabSz="731520">
              <a:lnSpc>
                <a:spcPct val="90000"/>
              </a:lnSpc>
              <a:spcAft>
                <a:spcPts val="600"/>
              </a:spcAft>
              <a:buFont typeface="Arial" panose="020B0604020202020204" pitchFamily="34" charset="0"/>
              <a:buChar char="•"/>
            </a:pPr>
            <a:r>
              <a:rPr lang="en-GB" altLang="en-US" sz="1920" kern="1200" dirty="0">
                <a:solidFill>
                  <a:srgbClr val="B30000"/>
                </a:solidFill>
                <a:latin typeface="+mn-lt"/>
                <a:ea typeface="+mn-ea"/>
                <a:cs typeface="+mn-cs"/>
              </a:rPr>
              <a:t>Control-outside in </a:t>
            </a:r>
          </a:p>
          <a:p>
            <a:pPr marL="342900" indent="-342900" defTabSz="731520">
              <a:lnSpc>
                <a:spcPct val="90000"/>
              </a:lnSpc>
              <a:spcAft>
                <a:spcPts val="600"/>
              </a:spcAft>
              <a:buFont typeface="Arial" panose="020B0604020202020204" pitchFamily="34" charset="0"/>
              <a:buChar char="•"/>
            </a:pPr>
            <a:r>
              <a:rPr lang="en-GB" altLang="en-US" sz="1920" kern="1200" dirty="0">
                <a:solidFill>
                  <a:srgbClr val="B30000"/>
                </a:solidFill>
                <a:latin typeface="+mn-lt"/>
                <a:ea typeface="+mn-ea"/>
                <a:cs typeface="+mn-cs"/>
              </a:rPr>
              <a:t>Top Down </a:t>
            </a:r>
          </a:p>
          <a:p>
            <a:pPr marL="342900" indent="-342900" defTabSz="731520">
              <a:lnSpc>
                <a:spcPct val="90000"/>
              </a:lnSpc>
              <a:spcAft>
                <a:spcPts val="600"/>
              </a:spcAft>
              <a:buFont typeface="Arial" panose="020B0604020202020204" pitchFamily="34" charset="0"/>
              <a:buChar char="•"/>
            </a:pPr>
            <a:r>
              <a:rPr lang="en-GB" altLang="en-US" sz="1920" kern="1200" dirty="0">
                <a:solidFill>
                  <a:srgbClr val="B30000"/>
                </a:solidFill>
                <a:latin typeface="+mn-lt"/>
                <a:ea typeface="+mn-ea"/>
                <a:cs typeface="+mn-cs"/>
              </a:rPr>
              <a:t>Do to</a:t>
            </a:r>
          </a:p>
          <a:p>
            <a:pPr marL="342900" indent="-342900" defTabSz="731520">
              <a:lnSpc>
                <a:spcPct val="90000"/>
              </a:lnSpc>
              <a:spcAft>
                <a:spcPts val="600"/>
              </a:spcAft>
              <a:buFont typeface="Arial" panose="020B0604020202020204" pitchFamily="34" charset="0"/>
              <a:buChar char="•"/>
            </a:pPr>
            <a:r>
              <a:rPr lang="en-GB" altLang="en-US" sz="1920" kern="1200" dirty="0">
                <a:solidFill>
                  <a:srgbClr val="B30000"/>
                </a:solidFill>
                <a:latin typeface="+mn-lt"/>
                <a:ea typeface="+mn-ea"/>
                <a:cs typeface="+mn-cs"/>
              </a:rPr>
              <a:t>Passive receivers</a:t>
            </a:r>
          </a:p>
          <a:p>
            <a:pPr defTabSz="731520">
              <a:lnSpc>
                <a:spcPct val="90000"/>
              </a:lnSpc>
              <a:spcAft>
                <a:spcPts val="600"/>
              </a:spcAft>
            </a:pPr>
            <a:r>
              <a:rPr lang="en-GB" altLang="en-US" sz="1920" b="1" kern="1200" dirty="0">
                <a:solidFill>
                  <a:srgbClr val="B30000"/>
                </a:solidFill>
                <a:latin typeface="+mn-lt"/>
                <a:ea typeface="+mn-ea"/>
                <a:cs typeface="+mn-cs"/>
              </a:rPr>
              <a:t>              CAN’T DO</a:t>
            </a:r>
            <a:endParaRPr lang="en-GB" altLang="en-US" sz="2400" b="1" dirty="0">
              <a:solidFill>
                <a:srgbClr val="000000"/>
              </a:solidFill>
              <a:cs typeface="Calibri" panose="020F0502020204030204"/>
            </a:endParaRPr>
          </a:p>
        </p:txBody>
      </p:sp>
      <p:pic>
        <p:nvPicPr>
          <p:cNvPr id="7" name="Picture 6" descr="A picture containing light, traffic, outdoor, lit&#10;&#10;Description automatically generated">
            <a:extLst>
              <a:ext uri="{FF2B5EF4-FFF2-40B4-BE49-F238E27FC236}">
                <a16:creationId xmlns:a16="http://schemas.microsoft.com/office/drawing/2014/main" id="{7D1E3FFC-3DEA-471C-9F67-21F1BB7B029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77219" y="2116377"/>
            <a:ext cx="1266395" cy="2084240"/>
          </a:xfrm>
          <a:prstGeom prst="rect">
            <a:avLst/>
          </a:prstGeom>
        </p:spPr>
      </p:pic>
      <p:sp>
        <p:nvSpPr>
          <p:cNvPr id="9" name="Content Placeholder 6">
            <a:extLst>
              <a:ext uri="{FF2B5EF4-FFF2-40B4-BE49-F238E27FC236}">
                <a16:creationId xmlns:a16="http://schemas.microsoft.com/office/drawing/2014/main" id="{D8B70897-C086-44FC-9E62-CBCE6AE28D15}"/>
              </a:ext>
            </a:extLst>
          </p:cNvPr>
          <p:cNvSpPr txBox="1">
            <a:spLocks/>
          </p:cNvSpPr>
          <p:nvPr/>
        </p:nvSpPr>
        <p:spPr>
          <a:xfrm>
            <a:off x="6194567" y="2114255"/>
            <a:ext cx="3377715" cy="403507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defTabSz="731520">
              <a:spcBef>
                <a:spcPts val="800"/>
              </a:spcBef>
              <a:buNone/>
            </a:pPr>
            <a:r>
              <a:rPr lang="en-GB" altLang="en-US" sz="1700" b="1" u="sng" kern="1200">
                <a:solidFill>
                  <a:schemeClr val="tx1"/>
                </a:solidFill>
                <a:latin typeface="+mn-lt"/>
                <a:ea typeface="+mn-ea"/>
                <a:cs typeface="+mn-cs"/>
              </a:rPr>
              <a:t>Strengths Based</a:t>
            </a:r>
            <a:endParaRPr lang="en-GB" altLang="en-US" sz="1700" b="1" u="sng" kern="1200">
              <a:solidFill>
                <a:schemeClr val="tx1"/>
              </a:solidFill>
              <a:latin typeface="+mn-lt"/>
              <a:ea typeface="+mn-ea"/>
              <a:cs typeface="Calibri"/>
            </a:endParaRPr>
          </a:p>
          <a:p>
            <a:pPr marL="182880" indent="-182880" defTabSz="731520">
              <a:spcBef>
                <a:spcPts val="800"/>
              </a:spcBef>
            </a:pPr>
            <a:r>
              <a:rPr lang="en-GB" altLang="en-US" sz="1700" kern="1200">
                <a:solidFill>
                  <a:srgbClr val="006500"/>
                </a:solidFill>
                <a:latin typeface="+mn-lt"/>
                <a:ea typeface="+mn-ea"/>
                <a:cs typeface="+mn-cs"/>
              </a:rPr>
              <a:t>Possibilities</a:t>
            </a:r>
          </a:p>
          <a:p>
            <a:pPr marL="182880" indent="-182880" defTabSz="731520">
              <a:spcBef>
                <a:spcPts val="800"/>
              </a:spcBef>
            </a:pPr>
            <a:r>
              <a:rPr lang="en-GB" altLang="en-US" sz="1700" kern="1200">
                <a:solidFill>
                  <a:srgbClr val="006500"/>
                </a:solidFill>
                <a:latin typeface="+mn-lt"/>
                <a:ea typeface="+mn-ea"/>
                <a:cs typeface="+mn-cs"/>
              </a:rPr>
              <a:t>Shared ownership</a:t>
            </a:r>
          </a:p>
          <a:p>
            <a:pPr marL="182880" indent="-182880" defTabSz="731520">
              <a:spcBef>
                <a:spcPts val="800"/>
              </a:spcBef>
            </a:pPr>
            <a:r>
              <a:rPr lang="en-GB" altLang="en-US" sz="1700" kern="1200">
                <a:solidFill>
                  <a:srgbClr val="006500"/>
                </a:solidFill>
                <a:latin typeface="+mn-lt"/>
                <a:ea typeface="+mn-ea"/>
                <a:cs typeface="+mn-cs"/>
              </a:rPr>
              <a:t>What’s there</a:t>
            </a:r>
          </a:p>
          <a:p>
            <a:pPr marL="182880" indent="-182880" defTabSz="731520">
              <a:spcBef>
                <a:spcPts val="800"/>
              </a:spcBef>
            </a:pPr>
            <a:r>
              <a:rPr lang="en-GB" altLang="en-US" sz="1700" kern="1200">
                <a:solidFill>
                  <a:srgbClr val="006500"/>
                </a:solidFill>
                <a:latin typeface="+mn-lt"/>
                <a:ea typeface="+mn-ea"/>
                <a:cs typeface="+mn-cs"/>
              </a:rPr>
              <a:t>Abundance</a:t>
            </a:r>
          </a:p>
          <a:p>
            <a:pPr marL="182880" indent="-182880" defTabSz="731520">
              <a:spcBef>
                <a:spcPts val="800"/>
              </a:spcBef>
            </a:pPr>
            <a:r>
              <a:rPr lang="en-GB" altLang="en-US" sz="1700" kern="1200">
                <a:solidFill>
                  <a:srgbClr val="006500"/>
                </a:solidFill>
                <a:latin typeface="+mn-lt"/>
                <a:ea typeface="+mn-ea"/>
                <a:cs typeface="+mn-cs"/>
              </a:rPr>
              <a:t>Courageous leaders</a:t>
            </a:r>
          </a:p>
          <a:p>
            <a:pPr marL="182880" indent="-182880" defTabSz="731520">
              <a:spcBef>
                <a:spcPts val="800"/>
              </a:spcBef>
            </a:pPr>
            <a:r>
              <a:rPr lang="en-GB" altLang="en-US" sz="1700" kern="1200">
                <a:solidFill>
                  <a:srgbClr val="006500"/>
                </a:solidFill>
                <a:latin typeface="+mn-lt"/>
                <a:ea typeface="+mn-ea"/>
                <a:cs typeface="+mn-cs"/>
              </a:rPr>
              <a:t>Strengths, capacities assets</a:t>
            </a:r>
          </a:p>
          <a:p>
            <a:pPr marL="182880" indent="-182880" defTabSz="731520">
              <a:spcBef>
                <a:spcPts val="800"/>
              </a:spcBef>
            </a:pPr>
            <a:r>
              <a:rPr lang="en-GB" altLang="en-US" sz="1700" kern="1200">
                <a:solidFill>
                  <a:srgbClr val="006500"/>
                </a:solidFill>
                <a:latin typeface="+mn-lt"/>
                <a:ea typeface="+mn-ea"/>
                <a:cs typeface="+mn-cs"/>
              </a:rPr>
              <a:t>Citizen led</a:t>
            </a:r>
          </a:p>
          <a:p>
            <a:pPr marL="182880" indent="-182880" defTabSz="731520">
              <a:spcBef>
                <a:spcPts val="800"/>
              </a:spcBef>
            </a:pPr>
            <a:r>
              <a:rPr lang="en-GB" altLang="en-US" sz="1700" kern="1200">
                <a:solidFill>
                  <a:srgbClr val="006500"/>
                </a:solidFill>
                <a:latin typeface="+mn-lt"/>
                <a:ea typeface="+mn-ea"/>
                <a:cs typeface="+mn-cs"/>
              </a:rPr>
              <a:t>Do with, enable</a:t>
            </a:r>
          </a:p>
          <a:p>
            <a:pPr marL="182880" indent="-182880" defTabSz="731520">
              <a:spcBef>
                <a:spcPts val="800"/>
              </a:spcBef>
            </a:pPr>
            <a:r>
              <a:rPr lang="en-GB" altLang="en-US" sz="1700" kern="1200">
                <a:solidFill>
                  <a:srgbClr val="006500"/>
                </a:solidFill>
                <a:latin typeface="+mn-lt"/>
                <a:ea typeface="+mn-ea"/>
                <a:cs typeface="+mn-cs"/>
              </a:rPr>
              <a:t>Active producer &amp; co-producers</a:t>
            </a:r>
            <a:endParaRPr lang="en-GB" altLang="en-US" sz="1700" kern="1200">
              <a:solidFill>
                <a:srgbClr val="006500"/>
              </a:solidFill>
              <a:latin typeface="+mn-lt"/>
              <a:ea typeface="+mn-ea"/>
              <a:cs typeface="Calibri"/>
            </a:endParaRPr>
          </a:p>
          <a:p>
            <a:pPr marL="182880" indent="-182880" algn="ctr" defTabSz="731520">
              <a:spcBef>
                <a:spcPts val="800"/>
              </a:spcBef>
              <a:buNone/>
            </a:pPr>
            <a:r>
              <a:rPr lang="en-GB" altLang="en-US" sz="1700" b="1" kern="1200">
                <a:solidFill>
                  <a:srgbClr val="006500"/>
                </a:solidFill>
                <a:latin typeface="+mn-lt"/>
                <a:ea typeface="+mn-ea"/>
                <a:cs typeface="+mn-cs"/>
              </a:rPr>
              <a:t>CAN DO</a:t>
            </a:r>
            <a:endParaRPr lang="en-GB" sz="1700">
              <a:cs typeface="Calibri"/>
            </a:endParaRPr>
          </a:p>
        </p:txBody>
      </p:sp>
      <p:sp>
        <p:nvSpPr>
          <p:cNvPr id="3" name="Footer Placeholder 2">
            <a:extLst>
              <a:ext uri="{FF2B5EF4-FFF2-40B4-BE49-F238E27FC236}">
                <a16:creationId xmlns:a16="http://schemas.microsoft.com/office/drawing/2014/main" id="{1AD52065-18DB-63A9-8B91-2755E4337311}"/>
              </a:ext>
            </a:extLst>
          </p:cNvPr>
          <p:cNvSpPr>
            <a:spLocks/>
          </p:cNvSpPr>
          <p:nvPr/>
        </p:nvSpPr>
        <p:spPr>
          <a:xfrm>
            <a:off x="4503969" y="6011803"/>
            <a:ext cx="3308531" cy="293581"/>
          </a:xfrm>
          <a:prstGeom prst="rect">
            <a:avLst/>
          </a:prstGeom>
        </p:spPr>
        <p:txBody>
          <a:bodyPr/>
          <a:lstStyle/>
          <a:p>
            <a:pPr defTabSz="731520">
              <a:spcAft>
                <a:spcPts val="600"/>
              </a:spcAft>
            </a:pPr>
            <a:r>
              <a:rPr lang="en-GB" sz="1440" kern="1200">
                <a:solidFill>
                  <a:schemeClr val="tx1"/>
                </a:solidFill>
                <a:latin typeface="+mn-lt"/>
                <a:ea typeface="+mn-ea"/>
                <a:cs typeface="+mn-cs"/>
              </a:rPr>
              <a:t>© Copyright April 2024</a:t>
            </a:r>
            <a:endParaRPr lang="en-GB"/>
          </a:p>
        </p:txBody>
      </p:sp>
    </p:spTree>
    <p:extLst>
      <p:ext uri="{BB962C8B-B14F-4D97-AF65-F5344CB8AC3E}">
        <p14:creationId xmlns:p14="http://schemas.microsoft.com/office/powerpoint/2010/main" val="2738213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C10CBC8-7837-4750-8EE9-B4C3D5048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9014793-11D4-4A17-9261-1A2E683AD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104482" y="-5104482"/>
            <a:ext cx="1983037" cy="12192001"/>
          </a:xfrm>
          <a:custGeom>
            <a:avLst/>
            <a:gdLst>
              <a:gd name="connsiteX0" fmla="*/ 0 w 1983037"/>
              <a:gd name="connsiteY0" fmla="*/ 0 h 12192001"/>
              <a:gd name="connsiteX1" fmla="*/ 0 w 1983037"/>
              <a:gd name="connsiteY1" fmla="*/ 12192001 h 12192001"/>
              <a:gd name="connsiteX2" fmla="*/ 1945626 w 1983037"/>
              <a:gd name="connsiteY2" fmla="*/ 12192001 h 12192001"/>
              <a:gd name="connsiteX3" fmla="*/ 1914883 w 1983037"/>
              <a:gd name="connsiteY3" fmla="*/ 11926947 h 12192001"/>
              <a:gd name="connsiteX4" fmla="*/ 1887405 w 1983037"/>
              <a:gd name="connsiteY4" fmla="*/ 10882179 h 12192001"/>
              <a:gd name="connsiteX5" fmla="*/ 1955094 w 1983037"/>
              <a:gd name="connsiteY5" fmla="*/ 9717835 h 12192001"/>
              <a:gd name="connsiteX6" fmla="*/ 1955094 w 1983037"/>
              <a:gd name="connsiteY6" fmla="*/ 9338013 h 12192001"/>
              <a:gd name="connsiteX7" fmla="*/ 1947423 w 1983037"/>
              <a:gd name="connsiteY7" fmla="*/ 8936699 h 12192001"/>
              <a:gd name="connsiteX8" fmla="*/ 1949002 w 1983037"/>
              <a:gd name="connsiteY8" fmla="*/ 7709920 h 12192001"/>
              <a:gd name="connsiteX9" fmla="*/ 1930276 w 1983037"/>
              <a:gd name="connsiteY9" fmla="*/ 6277504 h 12192001"/>
              <a:gd name="connsiteX10" fmla="*/ 1954643 w 1983037"/>
              <a:gd name="connsiteY10" fmla="*/ 5307481 h 12192001"/>
              <a:gd name="connsiteX11" fmla="*/ 1944941 w 1983037"/>
              <a:gd name="connsiteY11" fmla="*/ 4949831 h 12192001"/>
              <a:gd name="connsiteX12" fmla="*/ 1961187 w 1983037"/>
              <a:gd name="connsiteY12" fmla="*/ 4137481 h 12192001"/>
              <a:gd name="connsiteX13" fmla="*/ 1964118 w 1983037"/>
              <a:gd name="connsiteY13" fmla="*/ 3194148 h 12192001"/>
              <a:gd name="connsiteX14" fmla="*/ 1914708 w 1983037"/>
              <a:gd name="connsiteY14" fmla="*/ 1979808 h 12192001"/>
              <a:gd name="connsiteX15" fmla="*/ 1949679 w 1983037"/>
              <a:gd name="connsiteY15" fmla="*/ 1443897 h 12192001"/>
              <a:gd name="connsiteX16" fmla="*/ 1942685 w 1983037"/>
              <a:gd name="connsiteY16" fmla="*/ 749860 h 12192001"/>
              <a:gd name="connsiteX17" fmla="*/ 1933706 w 1983037"/>
              <a:gd name="connsiteY17" fmla="*/ 168558 h 12192001"/>
              <a:gd name="connsiteX18" fmla="*/ 1950785 w 1983037"/>
              <a:gd name="connsiteY18" fmla="*/ 0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3037" h="12192001">
                <a:moveTo>
                  <a:pt x="0" y="0"/>
                </a:moveTo>
                <a:lnTo>
                  <a:pt x="0" y="12192001"/>
                </a:lnTo>
                <a:lnTo>
                  <a:pt x="1945626" y="12192001"/>
                </a:lnTo>
                <a:lnTo>
                  <a:pt x="1914883" y="11926947"/>
                </a:lnTo>
                <a:cubicBezTo>
                  <a:pt x="1884529" y="11579709"/>
                  <a:pt x="1881652" y="11231009"/>
                  <a:pt x="1887405" y="10882179"/>
                </a:cubicBezTo>
                <a:cubicBezTo>
                  <a:pt x="1893725" y="10493309"/>
                  <a:pt x="1911547" y="10104667"/>
                  <a:pt x="1955094" y="9717835"/>
                </a:cubicBezTo>
                <a:cubicBezTo>
                  <a:pt x="1966715" y="9591491"/>
                  <a:pt x="1966715" y="9464357"/>
                  <a:pt x="1955094" y="9338013"/>
                </a:cubicBezTo>
                <a:cubicBezTo>
                  <a:pt x="1945663" y="9204453"/>
                  <a:pt x="1943091" y="9070511"/>
                  <a:pt x="1947423" y="8936699"/>
                </a:cubicBezTo>
                <a:cubicBezTo>
                  <a:pt x="1960283" y="8527701"/>
                  <a:pt x="1930726" y="8118470"/>
                  <a:pt x="1949002" y="7709920"/>
                </a:cubicBezTo>
                <a:cubicBezTo>
                  <a:pt x="1970436" y="7231918"/>
                  <a:pt x="1945393" y="6755049"/>
                  <a:pt x="1930276" y="6277504"/>
                </a:cubicBezTo>
                <a:cubicBezTo>
                  <a:pt x="1920123" y="5954014"/>
                  <a:pt x="1913803" y="5630292"/>
                  <a:pt x="1954643" y="5307481"/>
                </a:cubicBezTo>
                <a:cubicBezTo>
                  <a:pt x="1969761" y="5188718"/>
                  <a:pt x="1956899" y="5068596"/>
                  <a:pt x="1944941" y="4949831"/>
                </a:cubicBezTo>
                <a:cubicBezTo>
                  <a:pt x="1917866" y="4678139"/>
                  <a:pt x="1932758" y="4407584"/>
                  <a:pt x="1961187" y="4137481"/>
                </a:cubicBezTo>
                <a:cubicBezTo>
                  <a:pt x="1994579" y="3823035"/>
                  <a:pt x="1984877" y="3508818"/>
                  <a:pt x="1964118" y="3194148"/>
                </a:cubicBezTo>
                <a:cubicBezTo>
                  <a:pt x="1937270" y="2789895"/>
                  <a:pt x="1903424" y="2387003"/>
                  <a:pt x="1914708" y="1979808"/>
                </a:cubicBezTo>
                <a:cubicBezTo>
                  <a:pt x="1919446" y="1800868"/>
                  <a:pt x="1935466" y="1622384"/>
                  <a:pt x="1949679" y="1443897"/>
                </a:cubicBezTo>
                <a:cubicBezTo>
                  <a:pt x="1964278" y="1212701"/>
                  <a:pt x="1961931" y="980722"/>
                  <a:pt x="1942685" y="749860"/>
                </a:cubicBezTo>
                <a:cubicBezTo>
                  <a:pt x="1929825" y="555933"/>
                  <a:pt x="1921533" y="362007"/>
                  <a:pt x="1933706" y="168558"/>
                </a:cubicBezTo>
                <a:lnTo>
                  <a:pt x="19507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E97B59B-9166-44EE-BF82-C126A2A40084}"/>
              </a:ext>
            </a:extLst>
          </p:cNvPr>
          <p:cNvSpPr>
            <a:spLocks noGrp="1"/>
          </p:cNvSpPr>
          <p:nvPr>
            <p:ph type="title"/>
          </p:nvPr>
        </p:nvSpPr>
        <p:spPr>
          <a:xfrm>
            <a:off x="838200" y="365125"/>
            <a:ext cx="10515600" cy="1325563"/>
          </a:xfrm>
        </p:spPr>
        <p:txBody>
          <a:bodyPr lIns="91440" tIns="45720" rIns="91440" bIns="45720">
            <a:normAutofit/>
          </a:bodyPr>
          <a:lstStyle/>
          <a:p>
            <a:r>
              <a:rPr lang="en-GB" sz="5400">
                <a:solidFill>
                  <a:srgbClr val="FFFFFF"/>
                </a:solidFill>
              </a:rPr>
              <a:t>Working Collaboratively</a:t>
            </a:r>
            <a:endParaRPr lang="en-GB" sz="5400">
              <a:solidFill>
                <a:srgbClr val="FFFFFF"/>
              </a:solidFill>
              <a:cs typeface="Calibri Light"/>
            </a:endParaRPr>
          </a:p>
        </p:txBody>
      </p:sp>
      <p:sp>
        <p:nvSpPr>
          <p:cNvPr id="3" name="Content Placeholder 2">
            <a:extLst>
              <a:ext uri="{FF2B5EF4-FFF2-40B4-BE49-F238E27FC236}">
                <a16:creationId xmlns:a16="http://schemas.microsoft.com/office/drawing/2014/main" id="{79FA1D9E-1D64-4B2E-A8C4-8C1C6596EFFB}"/>
              </a:ext>
            </a:extLst>
          </p:cNvPr>
          <p:cNvSpPr>
            <a:spLocks/>
          </p:cNvSpPr>
          <p:nvPr/>
        </p:nvSpPr>
        <p:spPr>
          <a:xfrm>
            <a:off x="1175658" y="2348161"/>
            <a:ext cx="8891244" cy="3286305"/>
          </a:xfrm>
          <a:prstGeom prst="rect">
            <a:avLst/>
          </a:prstGeom>
        </p:spPr>
        <p:txBody>
          <a:bodyPr lIns="91440" tIns="45720" rIns="91440" bIns="45720" anchor="t"/>
          <a:lstStyle/>
          <a:p>
            <a:pPr marL="457200" indent="-457200" defTabSz="685800">
              <a:spcAft>
                <a:spcPts val="600"/>
              </a:spcAft>
              <a:buFont typeface="Arial" panose="020B0604020202020204" pitchFamily="34" charset="0"/>
              <a:buChar char="•"/>
            </a:pPr>
            <a:r>
              <a:rPr lang="en-GB" sz="3200" kern="1200" dirty="0">
                <a:solidFill>
                  <a:schemeClr val="tx1"/>
                </a:solidFill>
                <a:latin typeface="+mn-lt"/>
                <a:ea typeface="+mn-ea"/>
                <a:cs typeface="+mn-cs"/>
              </a:rPr>
              <a:t>Strengths and assets come in many shapes, sizes and ages</a:t>
            </a:r>
          </a:p>
          <a:p>
            <a:pPr marL="457200" indent="-457200" defTabSz="685800">
              <a:spcAft>
                <a:spcPts val="600"/>
              </a:spcAft>
              <a:buFont typeface="Arial" panose="020B0604020202020204" pitchFamily="34" charset="0"/>
              <a:buChar char="•"/>
            </a:pPr>
            <a:r>
              <a:rPr lang="en-GB" sz="3200" kern="1200" dirty="0">
                <a:solidFill>
                  <a:schemeClr val="tx1"/>
                </a:solidFill>
                <a:latin typeface="+mn-lt"/>
                <a:ea typeface="+mn-ea"/>
                <a:cs typeface="+mn-cs"/>
              </a:rPr>
              <a:t>Together exploring what the individual's strengths, needs and personal outcomes are</a:t>
            </a:r>
          </a:p>
          <a:p>
            <a:pPr marL="457200" indent="-457200" defTabSz="685800">
              <a:spcAft>
                <a:spcPts val="600"/>
              </a:spcAft>
              <a:buFont typeface="Arial" panose="020B0604020202020204" pitchFamily="34" charset="0"/>
              <a:buChar char="•"/>
            </a:pPr>
            <a:r>
              <a:rPr lang="en-GB" sz="3200" kern="1200" dirty="0">
                <a:solidFill>
                  <a:schemeClr val="tx1"/>
                </a:solidFill>
                <a:latin typeface="+mn-lt"/>
                <a:ea typeface="+mn-ea"/>
                <a:cs typeface="+mn-cs"/>
              </a:rPr>
              <a:t>Having conversations and building relationships</a:t>
            </a:r>
          </a:p>
          <a:p>
            <a:pPr marL="457200" indent="-457200" defTabSz="685800">
              <a:spcAft>
                <a:spcPts val="600"/>
              </a:spcAft>
              <a:buFont typeface="Arial" panose="020B0604020202020204" pitchFamily="34" charset="0"/>
              <a:buChar char="•"/>
            </a:pPr>
            <a:r>
              <a:rPr lang="en-GB" sz="3200" kern="1200" dirty="0">
                <a:solidFill>
                  <a:schemeClr val="tx1"/>
                </a:solidFill>
                <a:latin typeface="+mn-lt"/>
                <a:ea typeface="+mn-ea"/>
                <a:cs typeface="Calibri" panose="020F0502020204030204"/>
              </a:rPr>
              <a:t>Understanding what is in the community</a:t>
            </a:r>
          </a:p>
          <a:p>
            <a:pPr defTabSz="685800">
              <a:spcAft>
                <a:spcPts val="600"/>
              </a:spcAft>
            </a:pPr>
            <a:endParaRPr lang="en-GB" sz="1350" kern="1200" dirty="0">
              <a:solidFill>
                <a:schemeClr val="tx1"/>
              </a:solidFill>
              <a:latin typeface="+mn-lt"/>
              <a:ea typeface="+mn-ea"/>
              <a:cs typeface="+mn-cs"/>
            </a:endParaRPr>
          </a:p>
          <a:p>
            <a:pPr>
              <a:spcAft>
                <a:spcPts val="600"/>
              </a:spcAft>
            </a:pPr>
            <a:endParaRPr lang="en-GB" dirty="0"/>
          </a:p>
        </p:txBody>
      </p:sp>
      <p:pic>
        <p:nvPicPr>
          <p:cNvPr id="4" name="slide 21 Recorded Sound">
            <a:hlinkClick r:id="" action="ppaction://media"/>
            <a:extLst>
              <a:ext uri="{FF2B5EF4-FFF2-40B4-BE49-F238E27FC236}">
                <a16:creationId xmlns:a16="http://schemas.microsoft.com/office/drawing/2014/main" id="{8E7B9F19-88B5-E297-28CC-2A5AFABD61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1270" y="6120651"/>
            <a:ext cx="306930" cy="306930"/>
          </a:xfrm>
          <a:prstGeom prst="rect">
            <a:avLst/>
          </a:prstGeom>
        </p:spPr>
      </p:pic>
      <p:sp>
        <p:nvSpPr>
          <p:cNvPr id="5" name="Footer Placeholder 4">
            <a:extLst>
              <a:ext uri="{FF2B5EF4-FFF2-40B4-BE49-F238E27FC236}">
                <a16:creationId xmlns:a16="http://schemas.microsoft.com/office/drawing/2014/main" id="{6EA1935C-103E-B292-2AF7-229909932266}"/>
              </a:ext>
            </a:extLst>
          </p:cNvPr>
          <p:cNvSpPr>
            <a:spLocks/>
          </p:cNvSpPr>
          <p:nvPr/>
        </p:nvSpPr>
        <p:spPr>
          <a:xfrm>
            <a:off x="4542168" y="5901205"/>
            <a:ext cx="3107662" cy="275757"/>
          </a:xfrm>
          <a:prstGeom prst="rect">
            <a:avLst/>
          </a:prstGeom>
        </p:spPr>
        <p:txBody>
          <a:bodyPr/>
          <a:lstStyle/>
          <a:p>
            <a:pPr defTabSz="685800">
              <a:spcAft>
                <a:spcPts val="600"/>
              </a:spcAft>
            </a:pPr>
            <a:r>
              <a:rPr lang="en-GB" sz="1350" kern="1200">
                <a:solidFill>
                  <a:schemeClr val="tx1"/>
                </a:solidFill>
                <a:latin typeface="+mn-lt"/>
                <a:ea typeface="+mn-ea"/>
                <a:cs typeface="+mn-cs"/>
              </a:rPr>
              <a:t>© Copyright April 2024</a:t>
            </a:r>
            <a:endParaRPr lang="en-GB"/>
          </a:p>
        </p:txBody>
      </p:sp>
    </p:spTree>
    <p:extLst>
      <p:ext uri="{BB962C8B-B14F-4D97-AF65-F5344CB8AC3E}">
        <p14:creationId xmlns:p14="http://schemas.microsoft.com/office/powerpoint/2010/main" val="396951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C10CBC8-7837-4750-8EE9-B4C3D5048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9014793-11D4-4A17-9261-1A2E683AD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104482" y="-5104482"/>
            <a:ext cx="1983037" cy="12192001"/>
          </a:xfrm>
          <a:custGeom>
            <a:avLst/>
            <a:gdLst>
              <a:gd name="connsiteX0" fmla="*/ 0 w 1983037"/>
              <a:gd name="connsiteY0" fmla="*/ 0 h 12192001"/>
              <a:gd name="connsiteX1" fmla="*/ 0 w 1983037"/>
              <a:gd name="connsiteY1" fmla="*/ 12192001 h 12192001"/>
              <a:gd name="connsiteX2" fmla="*/ 1945626 w 1983037"/>
              <a:gd name="connsiteY2" fmla="*/ 12192001 h 12192001"/>
              <a:gd name="connsiteX3" fmla="*/ 1914883 w 1983037"/>
              <a:gd name="connsiteY3" fmla="*/ 11926947 h 12192001"/>
              <a:gd name="connsiteX4" fmla="*/ 1887405 w 1983037"/>
              <a:gd name="connsiteY4" fmla="*/ 10882179 h 12192001"/>
              <a:gd name="connsiteX5" fmla="*/ 1955094 w 1983037"/>
              <a:gd name="connsiteY5" fmla="*/ 9717835 h 12192001"/>
              <a:gd name="connsiteX6" fmla="*/ 1955094 w 1983037"/>
              <a:gd name="connsiteY6" fmla="*/ 9338013 h 12192001"/>
              <a:gd name="connsiteX7" fmla="*/ 1947423 w 1983037"/>
              <a:gd name="connsiteY7" fmla="*/ 8936699 h 12192001"/>
              <a:gd name="connsiteX8" fmla="*/ 1949002 w 1983037"/>
              <a:gd name="connsiteY8" fmla="*/ 7709920 h 12192001"/>
              <a:gd name="connsiteX9" fmla="*/ 1930276 w 1983037"/>
              <a:gd name="connsiteY9" fmla="*/ 6277504 h 12192001"/>
              <a:gd name="connsiteX10" fmla="*/ 1954643 w 1983037"/>
              <a:gd name="connsiteY10" fmla="*/ 5307481 h 12192001"/>
              <a:gd name="connsiteX11" fmla="*/ 1944941 w 1983037"/>
              <a:gd name="connsiteY11" fmla="*/ 4949831 h 12192001"/>
              <a:gd name="connsiteX12" fmla="*/ 1961187 w 1983037"/>
              <a:gd name="connsiteY12" fmla="*/ 4137481 h 12192001"/>
              <a:gd name="connsiteX13" fmla="*/ 1964118 w 1983037"/>
              <a:gd name="connsiteY13" fmla="*/ 3194148 h 12192001"/>
              <a:gd name="connsiteX14" fmla="*/ 1914708 w 1983037"/>
              <a:gd name="connsiteY14" fmla="*/ 1979808 h 12192001"/>
              <a:gd name="connsiteX15" fmla="*/ 1949679 w 1983037"/>
              <a:gd name="connsiteY15" fmla="*/ 1443897 h 12192001"/>
              <a:gd name="connsiteX16" fmla="*/ 1942685 w 1983037"/>
              <a:gd name="connsiteY16" fmla="*/ 749860 h 12192001"/>
              <a:gd name="connsiteX17" fmla="*/ 1933706 w 1983037"/>
              <a:gd name="connsiteY17" fmla="*/ 168558 h 12192001"/>
              <a:gd name="connsiteX18" fmla="*/ 1950785 w 1983037"/>
              <a:gd name="connsiteY18" fmla="*/ 0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3037" h="12192001">
                <a:moveTo>
                  <a:pt x="0" y="0"/>
                </a:moveTo>
                <a:lnTo>
                  <a:pt x="0" y="12192001"/>
                </a:lnTo>
                <a:lnTo>
                  <a:pt x="1945626" y="12192001"/>
                </a:lnTo>
                <a:lnTo>
                  <a:pt x="1914883" y="11926947"/>
                </a:lnTo>
                <a:cubicBezTo>
                  <a:pt x="1884529" y="11579709"/>
                  <a:pt x="1881652" y="11231009"/>
                  <a:pt x="1887405" y="10882179"/>
                </a:cubicBezTo>
                <a:cubicBezTo>
                  <a:pt x="1893725" y="10493309"/>
                  <a:pt x="1911547" y="10104667"/>
                  <a:pt x="1955094" y="9717835"/>
                </a:cubicBezTo>
                <a:cubicBezTo>
                  <a:pt x="1966715" y="9591491"/>
                  <a:pt x="1966715" y="9464357"/>
                  <a:pt x="1955094" y="9338013"/>
                </a:cubicBezTo>
                <a:cubicBezTo>
                  <a:pt x="1945663" y="9204453"/>
                  <a:pt x="1943091" y="9070511"/>
                  <a:pt x="1947423" y="8936699"/>
                </a:cubicBezTo>
                <a:cubicBezTo>
                  <a:pt x="1960283" y="8527701"/>
                  <a:pt x="1930726" y="8118470"/>
                  <a:pt x="1949002" y="7709920"/>
                </a:cubicBezTo>
                <a:cubicBezTo>
                  <a:pt x="1970436" y="7231918"/>
                  <a:pt x="1945393" y="6755049"/>
                  <a:pt x="1930276" y="6277504"/>
                </a:cubicBezTo>
                <a:cubicBezTo>
                  <a:pt x="1920123" y="5954014"/>
                  <a:pt x="1913803" y="5630292"/>
                  <a:pt x="1954643" y="5307481"/>
                </a:cubicBezTo>
                <a:cubicBezTo>
                  <a:pt x="1969761" y="5188718"/>
                  <a:pt x="1956899" y="5068596"/>
                  <a:pt x="1944941" y="4949831"/>
                </a:cubicBezTo>
                <a:cubicBezTo>
                  <a:pt x="1917866" y="4678139"/>
                  <a:pt x="1932758" y="4407584"/>
                  <a:pt x="1961187" y="4137481"/>
                </a:cubicBezTo>
                <a:cubicBezTo>
                  <a:pt x="1994579" y="3823035"/>
                  <a:pt x="1984877" y="3508818"/>
                  <a:pt x="1964118" y="3194148"/>
                </a:cubicBezTo>
                <a:cubicBezTo>
                  <a:pt x="1937270" y="2789895"/>
                  <a:pt x="1903424" y="2387003"/>
                  <a:pt x="1914708" y="1979808"/>
                </a:cubicBezTo>
                <a:cubicBezTo>
                  <a:pt x="1919446" y="1800868"/>
                  <a:pt x="1935466" y="1622384"/>
                  <a:pt x="1949679" y="1443897"/>
                </a:cubicBezTo>
                <a:cubicBezTo>
                  <a:pt x="1964278" y="1212701"/>
                  <a:pt x="1961931" y="980722"/>
                  <a:pt x="1942685" y="749860"/>
                </a:cubicBezTo>
                <a:cubicBezTo>
                  <a:pt x="1929825" y="555933"/>
                  <a:pt x="1921533" y="362007"/>
                  <a:pt x="1933706" y="168558"/>
                </a:cubicBezTo>
                <a:lnTo>
                  <a:pt x="19507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E97B59B-9166-44EE-BF82-C126A2A40084}"/>
              </a:ext>
            </a:extLst>
          </p:cNvPr>
          <p:cNvSpPr>
            <a:spLocks noGrp="1"/>
          </p:cNvSpPr>
          <p:nvPr>
            <p:ph type="title"/>
          </p:nvPr>
        </p:nvSpPr>
        <p:spPr>
          <a:xfrm>
            <a:off x="838200" y="365125"/>
            <a:ext cx="10515600" cy="1325563"/>
          </a:xfrm>
        </p:spPr>
        <p:txBody>
          <a:bodyPr lIns="91440" tIns="45720" rIns="91440" bIns="45720">
            <a:normAutofit/>
          </a:bodyPr>
          <a:lstStyle/>
          <a:p>
            <a:r>
              <a:rPr lang="en-GB" sz="5400">
                <a:solidFill>
                  <a:srgbClr val="FFFFFF"/>
                </a:solidFill>
              </a:rPr>
              <a:t>Co-production</a:t>
            </a:r>
            <a:endParaRPr lang="en-GB" sz="5400">
              <a:solidFill>
                <a:srgbClr val="FFFFFF"/>
              </a:solidFill>
              <a:cs typeface="Calibri Light"/>
            </a:endParaRPr>
          </a:p>
        </p:txBody>
      </p:sp>
      <p:sp>
        <p:nvSpPr>
          <p:cNvPr id="3" name="Content Placeholder 2">
            <a:extLst>
              <a:ext uri="{FF2B5EF4-FFF2-40B4-BE49-F238E27FC236}">
                <a16:creationId xmlns:a16="http://schemas.microsoft.com/office/drawing/2014/main" id="{79FA1D9E-1D64-4B2E-A8C4-8C1C6596EFFB}"/>
              </a:ext>
            </a:extLst>
          </p:cNvPr>
          <p:cNvSpPr>
            <a:spLocks/>
          </p:cNvSpPr>
          <p:nvPr/>
        </p:nvSpPr>
        <p:spPr>
          <a:xfrm>
            <a:off x="546266" y="2348161"/>
            <a:ext cx="10807534" cy="3016276"/>
          </a:xfrm>
          <a:prstGeom prst="rect">
            <a:avLst/>
          </a:prstGeom>
        </p:spPr>
        <p:txBody>
          <a:bodyPr lIns="91440" tIns="45720" rIns="91440" bIns="45720" anchor="t"/>
          <a:lstStyle/>
          <a:p>
            <a:pPr marL="457200" indent="-457200" defTabSz="676656">
              <a:spcAft>
                <a:spcPts val="600"/>
              </a:spcAft>
              <a:buFont typeface="Arial" panose="020B0604020202020204" pitchFamily="34" charset="0"/>
              <a:buChar char="•"/>
            </a:pPr>
            <a:r>
              <a:rPr lang="en-GB" sz="3200" kern="1200" dirty="0">
                <a:solidFill>
                  <a:schemeClr val="tx1"/>
                </a:solidFill>
                <a:latin typeface="+mn-lt"/>
                <a:ea typeface="+mn-ea"/>
                <a:cs typeface="+mn-cs"/>
              </a:rPr>
              <a:t>A way of working whereby citizens and decision makers, or people who use services, family carers and service providers work together to create an outcome which works for them all. </a:t>
            </a:r>
          </a:p>
          <a:p>
            <a:pPr marL="457200" indent="-457200" defTabSz="676656">
              <a:spcAft>
                <a:spcPts val="600"/>
              </a:spcAft>
              <a:buFont typeface="Arial" panose="020B0604020202020204" pitchFamily="34" charset="0"/>
              <a:buChar char="•"/>
            </a:pPr>
            <a:r>
              <a:rPr lang="en-GB" sz="3200" kern="1200" dirty="0">
                <a:solidFill>
                  <a:srgbClr val="000000"/>
                </a:solidFill>
                <a:latin typeface="+mn-lt"/>
                <a:ea typeface="+mn-ea"/>
                <a:cs typeface="+mn-cs"/>
              </a:rPr>
              <a:t>The approach is value driven and built on the principle that those who use a service are best placed to help design it.</a:t>
            </a:r>
            <a:endParaRPr lang="en-GB" sz="3200" kern="1200" dirty="0">
              <a:solidFill>
                <a:srgbClr val="000000"/>
              </a:solidFill>
              <a:latin typeface="+mn-lt"/>
              <a:ea typeface="+mn-ea"/>
              <a:cs typeface="Calibri"/>
            </a:endParaRPr>
          </a:p>
          <a:p>
            <a:pPr defTabSz="676656">
              <a:spcAft>
                <a:spcPts val="600"/>
              </a:spcAft>
            </a:pPr>
            <a:endParaRPr lang="en-GB" sz="1332" kern="1200" dirty="0">
              <a:solidFill>
                <a:schemeClr val="tx1"/>
              </a:solidFill>
              <a:latin typeface="+mn-lt"/>
              <a:ea typeface="+mn-ea"/>
              <a:cs typeface="+mn-cs"/>
            </a:endParaRPr>
          </a:p>
          <a:p>
            <a:pPr marL="0" indent="0">
              <a:spcAft>
                <a:spcPts val="600"/>
              </a:spcAft>
              <a:buNone/>
            </a:pPr>
            <a:endParaRPr lang="en-GB" dirty="0">
              <a:cs typeface="Calibri" panose="020F0502020204030204"/>
            </a:endParaRPr>
          </a:p>
        </p:txBody>
      </p:sp>
      <p:pic>
        <p:nvPicPr>
          <p:cNvPr id="4" name="slide 23" title="Please click for additional narrative">
            <a:hlinkClick r:id="" action="ppaction://media"/>
            <a:extLst>
              <a:ext uri="{FF2B5EF4-FFF2-40B4-BE49-F238E27FC236}">
                <a16:creationId xmlns:a16="http://schemas.microsoft.com/office/drawing/2014/main" id="{65883E75-6F60-F440-C4A3-6F6EDD2F3E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9254" y="5959817"/>
            <a:ext cx="757891" cy="593699"/>
          </a:xfrm>
          <a:prstGeom prst="rect">
            <a:avLst/>
          </a:prstGeom>
        </p:spPr>
      </p:pic>
      <p:sp>
        <p:nvSpPr>
          <p:cNvPr id="5" name="Footer Placeholder 4">
            <a:extLst>
              <a:ext uri="{FF2B5EF4-FFF2-40B4-BE49-F238E27FC236}">
                <a16:creationId xmlns:a16="http://schemas.microsoft.com/office/drawing/2014/main" id="{F39A4111-B0DB-BC93-AB3D-693C9A358AE4}"/>
              </a:ext>
            </a:extLst>
          </p:cNvPr>
          <p:cNvSpPr>
            <a:spLocks/>
          </p:cNvSpPr>
          <p:nvPr/>
        </p:nvSpPr>
        <p:spPr>
          <a:xfrm>
            <a:off x="4554936" y="5903471"/>
            <a:ext cx="3082126" cy="273491"/>
          </a:xfrm>
          <a:prstGeom prst="rect">
            <a:avLst/>
          </a:prstGeom>
        </p:spPr>
        <p:txBody>
          <a:bodyPr/>
          <a:lstStyle/>
          <a:p>
            <a:pPr defTabSz="676656">
              <a:spcAft>
                <a:spcPts val="600"/>
              </a:spcAft>
            </a:pPr>
            <a:r>
              <a:rPr lang="en-GB" sz="1332" kern="1200">
                <a:solidFill>
                  <a:schemeClr val="tx1"/>
                </a:solidFill>
                <a:latin typeface="+mn-lt"/>
                <a:ea typeface="+mn-ea"/>
                <a:cs typeface="+mn-cs"/>
              </a:rPr>
              <a:t>© Copyright April 2024</a:t>
            </a:r>
            <a:endParaRPr lang="en-GB"/>
          </a:p>
        </p:txBody>
      </p:sp>
    </p:spTree>
    <p:extLst>
      <p:ext uri="{BB962C8B-B14F-4D97-AF65-F5344CB8AC3E}">
        <p14:creationId xmlns:p14="http://schemas.microsoft.com/office/powerpoint/2010/main" val="419351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FD236-EDCD-449A-9FE5-F37767EE4CE7}"/>
              </a:ext>
            </a:extLst>
          </p:cNvPr>
          <p:cNvSpPr>
            <a:spLocks noGrp="1"/>
          </p:cNvSpPr>
          <p:nvPr>
            <p:ph type="title"/>
          </p:nvPr>
        </p:nvSpPr>
        <p:spPr>
          <a:xfrm>
            <a:off x="334395" y="163025"/>
            <a:ext cx="9343994" cy="1325563"/>
          </a:xfrm>
        </p:spPr>
        <p:txBody>
          <a:bodyPr lIns="91440" tIns="45720" rIns="91440" bIns="45720" anchor="t"/>
          <a:lstStyle/>
          <a:p>
            <a:r>
              <a:rPr lang="en-GB" dirty="0">
                <a:solidFill>
                  <a:srgbClr val="007F9F"/>
                </a:solidFill>
                <a:latin typeface="Calibri"/>
              </a:rPr>
              <a:t>Strength Based Awareness Training</a:t>
            </a:r>
            <a:endParaRPr lang="en-GB" dirty="0"/>
          </a:p>
        </p:txBody>
      </p:sp>
      <p:graphicFrame>
        <p:nvGraphicFramePr>
          <p:cNvPr id="6" name="Content Placeholder 2">
            <a:extLst>
              <a:ext uri="{FF2B5EF4-FFF2-40B4-BE49-F238E27FC236}">
                <a16:creationId xmlns:a16="http://schemas.microsoft.com/office/drawing/2014/main" id="{7FE1FA25-0AB5-6E15-3AB5-4E517B3D3ACA}"/>
              </a:ext>
            </a:extLst>
          </p:cNvPr>
          <p:cNvGraphicFramePr>
            <a:graphicFrameLocks noGrp="1"/>
          </p:cNvGraphicFramePr>
          <p:nvPr>
            <p:ph idx="1"/>
            <p:extLst>
              <p:ext uri="{D42A27DB-BD31-4B8C-83A1-F6EECF244321}">
                <p14:modId xmlns:p14="http://schemas.microsoft.com/office/powerpoint/2010/main" val="1378991982"/>
              </p:ext>
            </p:extLst>
          </p:nvPr>
        </p:nvGraphicFramePr>
        <p:xfrm>
          <a:off x="693717" y="1488588"/>
          <a:ext cx="10515600" cy="4458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770BC745-94F6-A8C9-E014-BD8AEC541B07}"/>
              </a:ext>
            </a:extLst>
          </p:cNvPr>
          <p:cNvSpPr>
            <a:spLocks noGrp="1"/>
          </p:cNvSpPr>
          <p:nvPr>
            <p:ph type="ftr" sz="quarter" idx="11"/>
          </p:nvPr>
        </p:nvSpPr>
        <p:spPr>
          <a:xfrm>
            <a:off x="1044880" y="6329850"/>
            <a:ext cx="4114800" cy="365125"/>
          </a:xfrm>
        </p:spPr>
        <p:txBody>
          <a:bodyPr/>
          <a:lstStyle/>
          <a:p>
            <a:r>
              <a:rPr lang="en-GB"/>
              <a:t>© Copyright April 2024</a:t>
            </a:r>
            <a:endParaRPr lang="en-GB" dirty="0"/>
          </a:p>
        </p:txBody>
      </p:sp>
    </p:spTree>
    <p:extLst>
      <p:ext uri="{BB962C8B-B14F-4D97-AF65-F5344CB8AC3E}">
        <p14:creationId xmlns:p14="http://schemas.microsoft.com/office/powerpoint/2010/main" val="3280400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E09EDD-245E-41B1-BEFB-A9E2BB87A25A}"/>
              </a:ext>
            </a:extLst>
          </p:cNvPr>
          <p:cNvPicPr>
            <a:picLocks noChangeAspect="1"/>
          </p:cNvPicPr>
          <p:nvPr/>
        </p:nvPicPr>
        <p:blipFill>
          <a:blip r:embed="rId5"/>
          <a:stretch>
            <a:fillRect/>
          </a:stretch>
        </p:blipFill>
        <p:spPr>
          <a:xfrm>
            <a:off x="472445" y="265510"/>
            <a:ext cx="11097035" cy="6337210"/>
          </a:xfrm>
          <a:prstGeom prst="rect">
            <a:avLst/>
          </a:prstGeom>
          <a:ln>
            <a:noFill/>
          </a:ln>
        </p:spPr>
      </p:pic>
      <p:pic>
        <p:nvPicPr>
          <p:cNvPr id="2" name="slide 22 Recorded Sound">
            <a:hlinkClick r:id="" action="ppaction://media"/>
            <a:extLst>
              <a:ext uri="{FF2B5EF4-FFF2-40B4-BE49-F238E27FC236}">
                <a16:creationId xmlns:a16="http://schemas.microsoft.com/office/drawing/2014/main" id="{D8F64543-C9B1-4F18-2DA5-1124801A44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2445" y="6007677"/>
            <a:ext cx="406400" cy="406400"/>
          </a:xfrm>
          <a:prstGeom prst="rect">
            <a:avLst/>
          </a:prstGeom>
        </p:spPr>
      </p:pic>
      <p:sp>
        <p:nvSpPr>
          <p:cNvPr id="3" name="Footer Placeholder 2">
            <a:extLst>
              <a:ext uri="{FF2B5EF4-FFF2-40B4-BE49-F238E27FC236}">
                <a16:creationId xmlns:a16="http://schemas.microsoft.com/office/drawing/2014/main" id="{4AE27E54-3C95-E319-BD98-AF54E64BAFCE}"/>
              </a:ext>
            </a:extLst>
          </p:cNvPr>
          <p:cNvSpPr>
            <a:spLocks noGrp="1"/>
          </p:cNvSpPr>
          <p:nvPr>
            <p:ph type="ftr" sz="quarter" idx="11"/>
          </p:nvPr>
        </p:nvSpPr>
        <p:spPr/>
        <p:txBody>
          <a:bodyPr/>
          <a:lstStyle/>
          <a:p>
            <a:r>
              <a:rPr lang="en-GB"/>
              <a:t>© Copyright April 2024</a:t>
            </a:r>
          </a:p>
        </p:txBody>
      </p:sp>
    </p:spTree>
    <p:extLst>
      <p:ext uri="{BB962C8B-B14F-4D97-AF65-F5344CB8AC3E}">
        <p14:creationId xmlns:p14="http://schemas.microsoft.com/office/powerpoint/2010/main" val="414655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CC9D06-159F-4297-9CAB-3B42E98DDCA8}"/>
              </a:ext>
            </a:extLst>
          </p:cNvPr>
          <p:cNvSpPr>
            <a:spLocks noGrp="1"/>
          </p:cNvSpPr>
          <p:nvPr>
            <p:ph type="title"/>
          </p:nvPr>
        </p:nvSpPr>
        <p:spPr>
          <a:xfrm>
            <a:off x="1709682" y="1807135"/>
            <a:ext cx="3240506" cy="4064628"/>
          </a:xfrm>
        </p:spPr>
        <p:txBody>
          <a:bodyPr lIns="91440" tIns="45720" rIns="91440" bIns="45720">
            <a:normAutofit/>
          </a:bodyPr>
          <a:lstStyle/>
          <a:p>
            <a:r>
              <a:rPr lang="en-GB" dirty="0">
                <a:solidFill>
                  <a:srgbClr val="FFFFFF"/>
                </a:solidFill>
              </a:rPr>
              <a:t>Community Asset Mapping Exercise</a:t>
            </a:r>
            <a:endParaRPr lang="en-GB" dirty="0">
              <a:solidFill>
                <a:srgbClr val="FFFFFF"/>
              </a:solidFill>
              <a:cs typeface="Calibri Light"/>
            </a:endParaRPr>
          </a:p>
        </p:txBody>
      </p:sp>
      <p:sp>
        <p:nvSpPr>
          <p:cNvPr id="22" name="Freeform: Shape 2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B6B0FAE-0718-4AB6-88C5-1632B8F1FF3F}"/>
              </a:ext>
            </a:extLst>
          </p:cNvPr>
          <p:cNvSpPr>
            <a:spLocks noGrp="1"/>
          </p:cNvSpPr>
          <p:nvPr>
            <p:ph idx="1"/>
          </p:nvPr>
        </p:nvSpPr>
        <p:spPr>
          <a:xfrm>
            <a:off x="5698912" y="820880"/>
            <a:ext cx="5927031" cy="4889350"/>
          </a:xfrm>
        </p:spPr>
        <p:txBody>
          <a:bodyPr lIns="91440" tIns="45720" rIns="91440" bIns="45720" anchor="t">
            <a:normAutofit fontScale="85000" lnSpcReduction="20000"/>
          </a:bodyPr>
          <a:lstStyle/>
          <a:p>
            <a:pPr marL="0" indent="0" fontAlgn="base">
              <a:buNone/>
            </a:pPr>
            <a:r>
              <a:rPr lang="en-GB" sz="3800" b="1" dirty="0"/>
              <a:t>Short Exercise: </a:t>
            </a:r>
            <a:r>
              <a:rPr lang="en-US" sz="3800" b="1" dirty="0"/>
              <a:t>​</a:t>
            </a:r>
          </a:p>
          <a:p>
            <a:pPr marL="0" indent="0" fontAlgn="base">
              <a:buNone/>
            </a:pPr>
            <a:endParaRPr lang="en-GB" sz="3900" dirty="0"/>
          </a:p>
          <a:p>
            <a:pPr lvl="1" fontAlgn="base"/>
            <a:r>
              <a:rPr lang="en-GB" sz="3900" dirty="0"/>
              <a:t>Take some time to consider what community assets you think are available in Bury </a:t>
            </a:r>
          </a:p>
          <a:p>
            <a:pPr marL="457200" lvl="1" indent="0" fontAlgn="base">
              <a:buNone/>
            </a:pPr>
            <a:endParaRPr lang="en-GB" sz="3900" dirty="0">
              <a:cs typeface="Calibri"/>
            </a:endParaRPr>
          </a:p>
          <a:p>
            <a:pPr lvl="1"/>
            <a:r>
              <a:rPr lang="en-GB" sz="3900" dirty="0"/>
              <a:t>Think about your local / community support networks – these can be voluntary groups, clubs, community groups etc.</a:t>
            </a:r>
            <a:endParaRPr lang="en-GB" sz="3900" dirty="0">
              <a:cs typeface="Calibri"/>
            </a:endParaRPr>
          </a:p>
          <a:p>
            <a:pPr marL="457200" lvl="1" indent="0" fontAlgn="base">
              <a:buNone/>
            </a:pPr>
            <a:r>
              <a:rPr lang="en-GB" dirty="0"/>
              <a:t>​</a:t>
            </a:r>
          </a:p>
          <a:p>
            <a:pPr marL="457200" lvl="1" indent="0" fontAlgn="base">
              <a:buNone/>
            </a:pPr>
            <a:r>
              <a:rPr lang="en-GB" dirty="0"/>
              <a:t>​</a:t>
            </a:r>
          </a:p>
          <a:p>
            <a:pPr marL="0" indent="0">
              <a:buNone/>
            </a:pPr>
            <a:endParaRPr lang="en-GB" dirty="0"/>
          </a:p>
        </p:txBody>
      </p:sp>
      <p:sp>
        <p:nvSpPr>
          <p:cNvPr id="28" name="Freeform: Shape 2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ooter Placeholder 3">
            <a:extLst>
              <a:ext uri="{FF2B5EF4-FFF2-40B4-BE49-F238E27FC236}">
                <a16:creationId xmlns:a16="http://schemas.microsoft.com/office/drawing/2014/main" id="{8C6775BF-7489-7AA7-9366-E7CA122D435E}"/>
              </a:ext>
            </a:extLst>
          </p:cNvPr>
          <p:cNvSpPr>
            <a:spLocks noGrp="1"/>
          </p:cNvSpPr>
          <p:nvPr>
            <p:ph type="ftr" sz="quarter" idx="11"/>
          </p:nvPr>
        </p:nvSpPr>
        <p:spPr>
          <a:xfrm>
            <a:off x="6096000" y="6356350"/>
            <a:ext cx="4306958" cy="365125"/>
          </a:xfrm>
        </p:spPr>
        <p:txBody>
          <a:bodyPr>
            <a:normAutofit/>
          </a:bodyPr>
          <a:lstStyle/>
          <a:p>
            <a:pPr>
              <a:lnSpc>
                <a:spcPct val="90000"/>
              </a:lnSpc>
              <a:spcAft>
                <a:spcPts val="600"/>
              </a:spcAft>
            </a:pPr>
            <a:r>
              <a:rPr lang="en-GB"/>
              <a:t>© Copyright April 2024</a:t>
            </a:r>
          </a:p>
        </p:txBody>
      </p:sp>
    </p:spTree>
    <p:extLst>
      <p:ext uri="{BB962C8B-B14F-4D97-AF65-F5344CB8AC3E}">
        <p14:creationId xmlns:p14="http://schemas.microsoft.com/office/powerpoint/2010/main" val="3158820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id="{E7DD22DE-A6FB-CF08-2644-57EE90E346DD}"/>
              </a:ext>
            </a:extLst>
          </p:cNvPr>
          <p:cNvSpPr txBox="1"/>
          <p:nvPr/>
        </p:nvSpPr>
        <p:spPr>
          <a:xfrm>
            <a:off x="640080" y="5576887"/>
            <a:ext cx="10911840" cy="64008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u="sng" dirty="0">
                <a:latin typeface="+mj-lt"/>
                <a:ea typeface="+mj-ea"/>
                <a:cs typeface="+mj-cs"/>
              </a:rPr>
              <a:t>Wellness/ ‘Live well’ Ecosystem</a:t>
            </a:r>
            <a:endParaRPr lang="en-US" sz="3200" b="1" u="sng" dirty="0">
              <a:latin typeface="+mj-lt"/>
              <a:ea typeface="+mj-ea"/>
              <a:cs typeface="Calibri Light"/>
            </a:endParaRPr>
          </a:p>
        </p:txBody>
      </p:sp>
      <p:pic>
        <p:nvPicPr>
          <p:cNvPr id="3" name="Picture 2" descr="Diagram&#10;&#10;Description automatically generated">
            <a:extLst>
              <a:ext uri="{FF2B5EF4-FFF2-40B4-BE49-F238E27FC236}">
                <a16:creationId xmlns:a16="http://schemas.microsoft.com/office/drawing/2014/main" id="{A07E9198-C95D-53A2-129E-6406A89450A4}"/>
              </a:ext>
            </a:extLst>
          </p:cNvPr>
          <p:cNvPicPr>
            <a:picLocks noChangeAspect="1"/>
          </p:cNvPicPr>
          <p:nvPr/>
        </p:nvPicPr>
        <p:blipFill rotWithShape="1">
          <a:blip r:embed="rId5">
            <a:extLst>
              <a:ext uri="{28A0092B-C50C-407E-A947-70E740481C1C}">
                <a14:useLocalDpi xmlns:a14="http://schemas.microsoft.com/office/drawing/2010/main" val="0"/>
              </a:ext>
            </a:extLst>
          </a:blip>
          <a:srcRect t="19440" r="1" b="21656"/>
          <a:stretch/>
        </p:blipFill>
        <p:spPr>
          <a:xfrm>
            <a:off x="640080" y="467067"/>
            <a:ext cx="10911840" cy="4970438"/>
          </a:xfrm>
          <a:prstGeom prst="rect">
            <a:avLst/>
          </a:prstGeom>
          <a:ln w="19050">
            <a:solidFill>
              <a:schemeClr val="tx1"/>
            </a:solidFill>
            <a:miter lim="800000"/>
          </a:ln>
        </p:spPr>
      </p:pic>
      <p:pic>
        <p:nvPicPr>
          <p:cNvPr id="2" name="slide 27">
            <a:hlinkClick r:id="" action="ppaction://media"/>
            <a:extLst>
              <a:ext uri="{FF2B5EF4-FFF2-40B4-BE49-F238E27FC236}">
                <a16:creationId xmlns:a16="http://schemas.microsoft.com/office/drawing/2014/main" id="{2DB6AC48-D7CB-F51B-1742-199D831092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8299" y="6250043"/>
            <a:ext cx="406400" cy="406400"/>
          </a:xfrm>
          <a:prstGeom prst="rect">
            <a:avLst/>
          </a:prstGeom>
        </p:spPr>
      </p:pic>
      <p:sp>
        <p:nvSpPr>
          <p:cNvPr id="4" name="Footer Placeholder 3">
            <a:extLst>
              <a:ext uri="{FF2B5EF4-FFF2-40B4-BE49-F238E27FC236}">
                <a16:creationId xmlns:a16="http://schemas.microsoft.com/office/drawing/2014/main" id="{94EDFE6C-35B5-EF4F-7D0C-8131326B49A1}"/>
              </a:ext>
            </a:extLst>
          </p:cNvPr>
          <p:cNvSpPr>
            <a:spLocks noGrp="1"/>
          </p:cNvSpPr>
          <p:nvPr>
            <p:ph type="ftr" sz="quarter" idx="11"/>
          </p:nvPr>
        </p:nvSpPr>
        <p:spPr/>
        <p:txBody>
          <a:bodyPr/>
          <a:lstStyle/>
          <a:p>
            <a:r>
              <a:rPr lang="en-GB"/>
              <a:t>© Copyright April 2024</a:t>
            </a:r>
          </a:p>
        </p:txBody>
      </p:sp>
    </p:spTree>
    <p:extLst>
      <p:ext uri="{BB962C8B-B14F-4D97-AF65-F5344CB8AC3E}">
        <p14:creationId xmlns:p14="http://schemas.microsoft.com/office/powerpoint/2010/main" val="11542307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C6680F-22CA-61D6-8A3E-6B5E5BC0A289}"/>
              </a:ext>
            </a:extLst>
          </p:cNvPr>
          <p:cNvSpPr>
            <a:spLocks noGrp="1"/>
          </p:cNvSpPr>
          <p:nvPr>
            <p:ph type="title"/>
          </p:nvPr>
        </p:nvSpPr>
        <p:spPr>
          <a:xfrm>
            <a:off x="1371597" y="348865"/>
            <a:ext cx="10044023" cy="877729"/>
          </a:xfrm>
        </p:spPr>
        <p:txBody>
          <a:bodyPr lIns="91440" tIns="45720" rIns="91440" bIns="45720" anchor="ctr">
            <a:normAutofit/>
          </a:bodyPr>
          <a:lstStyle/>
          <a:p>
            <a:r>
              <a:rPr lang="en-GB" sz="4000">
                <a:solidFill>
                  <a:srgbClr val="FFFFFF"/>
                </a:solidFill>
              </a:rPr>
              <a:t>Strengths-based Practice Is</a:t>
            </a:r>
            <a:endParaRPr lang="en-GB" sz="4000">
              <a:solidFill>
                <a:srgbClr val="FFFFFF"/>
              </a:solidFill>
              <a:cs typeface="Calibri Light"/>
            </a:endParaRPr>
          </a:p>
        </p:txBody>
      </p:sp>
      <p:sp>
        <p:nvSpPr>
          <p:cNvPr id="3" name="Content Placeholder 2">
            <a:extLst>
              <a:ext uri="{FF2B5EF4-FFF2-40B4-BE49-F238E27FC236}">
                <a16:creationId xmlns:a16="http://schemas.microsoft.com/office/drawing/2014/main" id="{BFD9C432-1916-C223-B6E8-C5081F44F26E}"/>
              </a:ext>
            </a:extLst>
          </p:cNvPr>
          <p:cNvSpPr>
            <a:spLocks/>
          </p:cNvSpPr>
          <p:nvPr/>
        </p:nvSpPr>
        <p:spPr>
          <a:xfrm>
            <a:off x="419071" y="1790879"/>
            <a:ext cx="10996549" cy="4014844"/>
          </a:xfrm>
          <a:prstGeom prst="rect">
            <a:avLst/>
          </a:prstGeom>
        </p:spPr>
        <p:txBody>
          <a:bodyPr lIns="91440" tIns="45720" rIns="91440" bIns="45720" anchor="t"/>
          <a:lstStyle/>
          <a:p>
            <a:pPr marL="342900" indent="-342900" defTabSz="704088">
              <a:spcAft>
                <a:spcPts val="600"/>
              </a:spcAft>
              <a:buFont typeface="Arial" panose="020B0604020202020204" pitchFamily="34" charset="0"/>
              <a:buChar char="•"/>
            </a:pPr>
            <a:r>
              <a:rPr lang="en-GB" sz="2000" kern="1200" dirty="0">
                <a:solidFill>
                  <a:schemeClr val="tx1"/>
                </a:solidFill>
                <a:latin typeface="+mn-lt"/>
                <a:ea typeface="+mn-ea"/>
                <a:cs typeface="+mn-cs"/>
              </a:rPr>
              <a:t>An approach ‘how to carry out’ meaningful conversations with people about what’s working and what they feel could be improved</a:t>
            </a:r>
          </a:p>
          <a:p>
            <a:pPr marL="342900" indent="-342900" defTabSz="704088">
              <a:spcAft>
                <a:spcPts val="600"/>
              </a:spcAft>
              <a:buFont typeface="Arial" panose="020B0604020202020204" pitchFamily="34" charset="0"/>
              <a:buChar char="•"/>
            </a:pPr>
            <a:r>
              <a:rPr lang="en-GB" sz="2000" kern="1200" dirty="0">
                <a:solidFill>
                  <a:schemeClr val="tx1"/>
                </a:solidFill>
                <a:latin typeface="+mn-lt"/>
                <a:ea typeface="+mn-ea"/>
                <a:cs typeface="+mn-cs"/>
              </a:rPr>
              <a:t>Holistic &amp; multi- professional where needed “team around the person” </a:t>
            </a:r>
          </a:p>
          <a:p>
            <a:pPr marL="342900" indent="-342900" defTabSz="704088">
              <a:spcAft>
                <a:spcPts val="600"/>
              </a:spcAft>
              <a:buFont typeface="Arial" panose="020B0604020202020204" pitchFamily="34" charset="0"/>
              <a:buChar char="•"/>
            </a:pPr>
            <a:r>
              <a:rPr lang="en-GB" sz="2000" kern="1200" dirty="0">
                <a:solidFill>
                  <a:schemeClr val="tx1"/>
                </a:solidFill>
                <a:latin typeface="+mn-lt"/>
                <a:ea typeface="+mn-ea"/>
                <a:cs typeface="+mn-cs"/>
              </a:rPr>
              <a:t>Collaborative – working with people who use our services to help us to deliver better outcomes </a:t>
            </a:r>
          </a:p>
          <a:p>
            <a:pPr marL="342900" indent="-342900" defTabSz="704088">
              <a:spcAft>
                <a:spcPts val="600"/>
              </a:spcAft>
              <a:buFont typeface="Arial" panose="020B0604020202020204" pitchFamily="34" charset="0"/>
              <a:buChar char="•"/>
            </a:pPr>
            <a:r>
              <a:rPr lang="en-GB" sz="2000" kern="1200" dirty="0">
                <a:solidFill>
                  <a:schemeClr val="tx1"/>
                </a:solidFill>
                <a:latin typeface="+mn-lt"/>
                <a:ea typeface="+mn-ea"/>
                <a:cs typeface="+mn-cs"/>
              </a:rPr>
              <a:t>Proportionate – we look at what outcomes the person is expecting </a:t>
            </a:r>
          </a:p>
          <a:p>
            <a:pPr marL="342900" indent="-342900" defTabSz="704088">
              <a:spcAft>
                <a:spcPts val="600"/>
              </a:spcAft>
              <a:buFont typeface="Arial" panose="020B0604020202020204" pitchFamily="34" charset="0"/>
              <a:buChar char="•"/>
            </a:pPr>
            <a:r>
              <a:rPr lang="en-GB" sz="2000" kern="1200" dirty="0">
                <a:solidFill>
                  <a:schemeClr val="tx1"/>
                </a:solidFill>
                <a:latin typeface="+mn-lt"/>
                <a:ea typeface="+mn-ea"/>
                <a:cs typeface="+mn-cs"/>
              </a:rPr>
              <a:t>Appropriate to the individual circumstances </a:t>
            </a:r>
          </a:p>
          <a:p>
            <a:pPr marL="342900" indent="-342900" defTabSz="704088">
              <a:spcAft>
                <a:spcPts val="600"/>
              </a:spcAft>
              <a:buFont typeface="Arial" panose="020B0604020202020204" pitchFamily="34" charset="0"/>
              <a:buChar char="•"/>
            </a:pPr>
            <a:r>
              <a:rPr lang="en-GB" sz="2000" kern="1200" dirty="0">
                <a:solidFill>
                  <a:schemeClr val="tx1"/>
                </a:solidFill>
                <a:latin typeface="+mn-lt"/>
                <a:ea typeface="+mn-ea"/>
                <a:cs typeface="+mn-cs"/>
              </a:rPr>
              <a:t>Aligned with risk enablement and positive risk taking </a:t>
            </a:r>
          </a:p>
          <a:p>
            <a:pPr marL="342900" indent="-342900" defTabSz="704088">
              <a:spcAft>
                <a:spcPts val="600"/>
              </a:spcAft>
              <a:buFont typeface="Arial" panose="020B0604020202020204" pitchFamily="34" charset="0"/>
              <a:buChar char="•"/>
            </a:pPr>
            <a:r>
              <a:rPr lang="en-GB" sz="2000" kern="1200" dirty="0">
                <a:solidFill>
                  <a:schemeClr val="tx1"/>
                </a:solidFill>
                <a:latin typeface="+mn-lt"/>
                <a:ea typeface="+mn-ea"/>
                <a:cs typeface="+mn-cs"/>
              </a:rPr>
              <a:t>A focus on ‘what matters to you’ and what is working well</a:t>
            </a:r>
          </a:p>
          <a:p>
            <a:pPr marL="342900" indent="-342900" defTabSz="704088">
              <a:spcAft>
                <a:spcPts val="600"/>
              </a:spcAft>
              <a:buFont typeface="Arial" panose="020B0604020202020204" pitchFamily="34" charset="0"/>
              <a:buChar char="•"/>
            </a:pPr>
            <a:r>
              <a:rPr lang="en-GB" sz="2000" kern="1200" dirty="0">
                <a:solidFill>
                  <a:schemeClr val="tx1"/>
                </a:solidFill>
                <a:latin typeface="+mn-lt"/>
                <a:ea typeface="+mn-ea"/>
                <a:cs typeface="+mn-cs"/>
              </a:rPr>
              <a:t>Identifying personal, family and community strengths and support the individual in their community</a:t>
            </a:r>
          </a:p>
          <a:p>
            <a:pPr marL="342900" indent="-342900" defTabSz="704088">
              <a:spcAft>
                <a:spcPts val="600"/>
              </a:spcAft>
              <a:buFont typeface="Arial" panose="020B0604020202020204" pitchFamily="34" charset="0"/>
              <a:buChar char="•"/>
            </a:pPr>
            <a:r>
              <a:rPr lang="en-GB" sz="2000" kern="1200" dirty="0">
                <a:solidFill>
                  <a:schemeClr val="tx1"/>
                </a:solidFill>
                <a:latin typeface="+mn-lt"/>
                <a:ea typeface="+mn-ea"/>
                <a:cs typeface="+mn-cs"/>
              </a:rPr>
              <a:t>Supporting community development – identify any gaps in our offer of support </a:t>
            </a:r>
          </a:p>
          <a:p>
            <a:pPr marL="342900" indent="-342900" defTabSz="704088">
              <a:spcAft>
                <a:spcPts val="600"/>
              </a:spcAft>
              <a:buFont typeface="Arial" panose="020B0604020202020204" pitchFamily="34" charset="0"/>
              <a:buChar char="•"/>
            </a:pPr>
            <a:r>
              <a:rPr lang="en-GB" sz="2000" kern="1200" dirty="0">
                <a:solidFill>
                  <a:schemeClr val="tx1"/>
                </a:solidFill>
                <a:latin typeface="+mn-lt"/>
                <a:ea typeface="+mn-ea"/>
                <a:cs typeface="+mn-cs"/>
              </a:rPr>
              <a:t>Applicable to all contacts with our services, setting, type or level of need and profession</a:t>
            </a:r>
          </a:p>
          <a:p>
            <a:pPr marL="0" indent="0">
              <a:spcAft>
                <a:spcPts val="600"/>
              </a:spcAft>
              <a:buNone/>
            </a:pPr>
            <a:endParaRPr lang="en-GB" dirty="0">
              <a:solidFill>
                <a:srgbClr val="303030"/>
              </a:solidFill>
              <a:latin typeface="Calibri"/>
              <a:ea typeface="Open Sans"/>
              <a:cs typeface="Open Sans"/>
            </a:endParaRPr>
          </a:p>
        </p:txBody>
      </p:sp>
      <p:pic>
        <p:nvPicPr>
          <p:cNvPr id="4" name="slide 26 Recorded Sound">
            <a:hlinkClick r:id="" action="ppaction://media"/>
            <a:extLst>
              <a:ext uri="{FF2B5EF4-FFF2-40B4-BE49-F238E27FC236}">
                <a16:creationId xmlns:a16="http://schemas.microsoft.com/office/drawing/2014/main" id="{65A5E511-8C8B-E421-9674-7E6A9A9A7A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9071" y="6296253"/>
            <a:ext cx="316377" cy="316377"/>
          </a:xfrm>
          <a:prstGeom prst="rect">
            <a:avLst/>
          </a:prstGeom>
        </p:spPr>
      </p:pic>
      <p:sp>
        <p:nvSpPr>
          <p:cNvPr id="5" name="Footer Placeholder 4">
            <a:extLst>
              <a:ext uri="{FF2B5EF4-FFF2-40B4-BE49-F238E27FC236}">
                <a16:creationId xmlns:a16="http://schemas.microsoft.com/office/drawing/2014/main" id="{53AD4A04-21A0-48EA-84B7-ABD47E4CF285}"/>
              </a:ext>
            </a:extLst>
          </p:cNvPr>
          <p:cNvSpPr>
            <a:spLocks/>
          </p:cNvSpPr>
          <p:nvPr/>
        </p:nvSpPr>
        <p:spPr>
          <a:xfrm>
            <a:off x="4596625" y="6021139"/>
            <a:ext cx="3203320" cy="284245"/>
          </a:xfrm>
          <a:prstGeom prst="rect">
            <a:avLst/>
          </a:prstGeom>
        </p:spPr>
        <p:txBody>
          <a:bodyPr/>
          <a:lstStyle/>
          <a:p>
            <a:pPr defTabSz="704088">
              <a:spcAft>
                <a:spcPts val="600"/>
              </a:spcAft>
            </a:pPr>
            <a:r>
              <a:rPr lang="en-GB" sz="1386" kern="1200">
                <a:solidFill>
                  <a:schemeClr val="tx1"/>
                </a:solidFill>
                <a:latin typeface="+mn-lt"/>
                <a:ea typeface="+mn-ea"/>
                <a:cs typeface="+mn-cs"/>
              </a:rPr>
              <a:t>© Copyright April 2024</a:t>
            </a:r>
            <a:endParaRPr lang="en-GB"/>
          </a:p>
        </p:txBody>
      </p:sp>
    </p:spTree>
    <p:extLst>
      <p:ext uri="{BB962C8B-B14F-4D97-AF65-F5344CB8AC3E}">
        <p14:creationId xmlns:p14="http://schemas.microsoft.com/office/powerpoint/2010/main" val="4213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C6680F-22CA-61D6-8A3E-6B5E5BC0A289}"/>
              </a:ext>
            </a:extLst>
          </p:cNvPr>
          <p:cNvSpPr>
            <a:spLocks noGrp="1"/>
          </p:cNvSpPr>
          <p:nvPr>
            <p:ph type="title"/>
          </p:nvPr>
        </p:nvSpPr>
        <p:spPr>
          <a:xfrm>
            <a:off x="1371597" y="348865"/>
            <a:ext cx="10044023" cy="877729"/>
          </a:xfrm>
        </p:spPr>
        <p:txBody>
          <a:bodyPr lIns="91440" tIns="45720" rIns="91440" bIns="45720" anchor="ctr">
            <a:normAutofit/>
          </a:bodyPr>
          <a:lstStyle/>
          <a:p>
            <a:r>
              <a:rPr lang="en-GB" sz="4000">
                <a:solidFill>
                  <a:srgbClr val="FFFFFF"/>
                </a:solidFill>
              </a:rPr>
              <a:t>Strengths-based Practice is NOT </a:t>
            </a:r>
            <a:endParaRPr lang="en-GB" sz="4000">
              <a:solidFill>
                <a:srgbClr val="FFFFFF"/>
              </a:solidFill>
              <a:cs typeface="Calibri Light"/>
            </a:endParaRPr>
          </a:p>
        </p:txBody>
      </p:sp>
      <p:sp>
        <p:nvSpPr>
          <p:cNvPr id="3" name="Content Placeholder 2">
            <a:extLst>
              <a:ext uri="{FF2B5EF4-FFF2-40B4-BE49-F238E27FC236}">
                <a16:creationId xmlns:a16="http://schemas.microsoft.com/office/drawing/2014/main" id="{BFD9C432-1916-C223-B6E8-C5081F44F26E}"/>
              </a:ext>
            </a:extLst>
          </p:cNvPr>
          <p:cNvSpPr>
            <a:spLocks/>
          </p:cNvSpPr>
          <p:nvPr/>
        </p:nvSpPr>
        <p:spPr>
          <a:xfrm>
            <a:off x="1080655" y="2112579"/>
            <a:ext cx="9192989" cy="3804699"/>
          </a:xfrm>
          <a:prstGeom prst="rect">
            <a:avLst/>
          </a:prstGeom>
        </p:spPr>
        <p:txBody>
          <a:bodyPr lIns="91440" tIns="45720" rIns="91440" bIns="45720" anchor="t"/>
          <a:lstStyle/>
          <a:p>
            <a:pPr marL="457200" indent="-457200" defTabSz="722376">
              <a:spcAft>
                <a:spcPts val="600"/>
              </a:spcAft>
              <a:buFont typeface="Arial" panose="020B0604020202020204" pitchFamily="34" charset="0"/>
              <a:buChar char="•"/>
            </a:pPr>
            <a:r>
              <a:rPr lang="en-GB" sz="2528" kern="1200" dirty="0">
                <a:solidFill>
                  <a:schemeClr val="tx1"/>
                </a:solidFill>
                <a:latin typeface="+mn-lt"/>
                <a:ea typeface="+mn-ea"/>
                <a:cs typeface="+mn-cs"/>
              </a:rPr>
              <a:t>A prescribed outcome</a:t>
            </a:r>
          </a:p>
          <a:p>
            <a:pPr marL="457200" indent="-457200" defTabSz="722376">
              <a:spcAft>
                <a:spcPts val="600"/>
              </a:spcAft>
              <a:buFont typeface="Arial" panose="020B0604020202020204" pitchFamily="34" charset="0"/>
              <a:buChar char="•"/>
            </a:pPr>
            <a:r>
              <a:rPr lang="en-GB" sz="2528" kern="1200" dirty="0">
                <a:solidFill>
                  <a:schemeClr val="tx1"/>
                </a:solidFill>
                <a:latin typeface="+mn-lt"/>
                <a:ea typeface="+mn-ea"/>
                <a:cs typeface="+mn-cs"/>
              </a:rPr>
              <a:t>About reduction of packages of care</a:t>
            </a:r>
          </a:p>
          <a:p>
            <a:pPr marL="457200" indent="-457200" defTabSz="722376">
              <a:spcAft>
                <a:spcPts val="600"/>
              </a:spcAft>
              <a:buFont typeface="Arial" panose="020B0604020202020204" pitchFamily="34" charset="0"/>
              <a:buChar char="•"/>
            </a:pPr>
            <a:r>
              <a:rPr lang="en-GB" sz="2528" kern="1200" dirty="0">
                <a:solidFill>
                  <a:schemeClr val="tx1"/>
                </a:solidFill>
                <a:latin typeface="+mn-lt"/>
                <a:ea typeface="+mn-ea"/>
                <a:cs typeface="+mn-cs"/>
              </a:rPr>
              <a:t>About signposting and proving less support</a:t>
            </a:r>
          </a:p>
          <a:p>
            <a:pPr marL="457200" indent="-457200" defTabSz="722376">
              <a:spcAft>
                <a:spcPts val="600"/>
              </a:spcAft>
              <a:buFont typeface="Arial" panose="020B0604020202020204" pitchFamily="34" charset="0"/>
              <a:buChar char="•"/>
            </a:pPr>
            <a:r>
              <a:rPr lang="en-GB" sz="2528" kern="1200" dirty="0">
                <a:solidFill>
                  <a:schemeClr val="tx1"/>
                </a:solidFill>
                <a:latin typeface="+mn-lt"/>
                <a:ea typeface="+mn-ea"/>
                <a:cs typeface="+mn-cs"/>
              </a:rPr>
              <a:t>About not offering support</a:t>
            </a:r>
          </a:p>
          <a:p>
            <a:pPr marL="457200" indent="-457200" defTabSz="722376">
              <a:spcAft>
                <a:spcPts val="600"/>
              </a:spcAft>
              <a:buFont typeface="Arial" panose="020B0604020202020204" pitchFamily="34" charset="0"/>
              <a:buChar char="•"/>
            </a:pPr>
            <a:r>
              <a:rPr lang="en-GB" sz="2528" kern="1200" dirty="0">
                <a:solidFill>
                  <a:schemeClr val="tx1"/>
                </a:solidFill>
                <a:latin typeface="+mn-lt"/>
                <a:ea typeface="+mn-ea"/>
                <a:cs typeface="+mn-cs"/>
              </a:rPr>
              <a:t>A focus on what is the matter with you and what is wrong</a:t>
            </a:r>
          </a:p>
          <a:p>
            <a:pPr marL="457200" indent="-457200" defTabSz="722376">
              <a:spcAft>
                <a:spcPts val="600"/>
              </a:spcAft>
              <a:buFont typeface="Arial" panose="020B0604020202020204" pitchFamily="34" charset="0"/>
              <a:buChar char="•"/>
            </a:pPr>
            <a:r>
              <a:rPr lang="en-GB" sz="2528" kern="1200" dirty="0">
                <a:solidFill>
                  <a:schemeClr val="tx1"/>
                </a:solidFill>
                <a:latin typeface="+mn-lt"/>
                <a:ea typeface="+mn-ea"/>
                <a:cs typeface="+mn-cs"/>
              </a:rPr>
              <a:t>About shifting responsibilities to carers and family/friends</a:t>
            </a:r>
          </a:p>
          <a:p>
            <a:pPr marL="457200" indent="-457200" defTabSz="722376">
              <a:spcAft>
                <a:spcPts val="600"/>
              </a:spcAft>
              <a:buFont typeface="Arial" panose="020B0604020202020204" pitchFamily="34" charset="0"/>
              <a:buChar char="•"/>
            </a:pPr>
            <a:r>
              <a:rPr lang="en-GB" sz="2528" kern="1200" dirty="0">
                <a:solidFill>
                  <a:schemeClr val="tx1"/>
                </a:solidFill>
                <a:latin typeface="+mn-lt"/>
                <a:ea typeface="+mn-ea"/>
                <a:cs typeface="+mn-cs"/>
              </a:rPr>
              <a:t>One size fits all (no scripts)</a:t>
            </a:r>
          </a:p>
          <a:p>
            <a:pPr marL="457200" indent="-457200" defTabSz="722376">
              <a:spcAft>
                <a:spcPts val="600"/>
              </a:spcAft>
              <a:buFont typeface="Arial" panose="020B0604020202020204" pitchFamily="34" charset="0"/>
              <a:buChar char="•"/>
            </a:pPr>
            <a:r>
              <a:rPr lang="en-GB" sz="2528" kern="1200" dirty="0">
                <a:solidFill>
                  <a:schemeClr val="tx1"/>
                </a:solidFill>
                <a:latin typeface="+mn-lt"/>
                <a:ea typeface="+mn-ea"/>
                <a:cs typeface="+mn-cs"/>
              </a:rPr>
              <a:t>About avoiding talking about the problem or issue</a:t>
            </a:r>
            <a:endParaRPr lang="en-GB" sz="2528" kern="1200" dirty="0">
              <a:solidFill>
                <a:schemeClr val="tx1"/>
              </a:solidFill>
              <a:latin typeface="+mn-lt"/>
              <a:ea typeface="+mn-lt"/>
              <a:cs typeface="+mn-lt"/>
            </a:endParaRPr>
          </a:p>
          <a:p>
            <a:pPr marL="0" indent="0">
              <a:spcAft>
                <a:spcPts val="600"/>
              </a:spcAft>
              <a:buNone/>
            </a:pPr>
            <a:endParaRPr lang="en-GB" dirty="0">
              <a:solidFill>
                <a:srgbClr val="303030"/>
              </a:solidFill>
              <a:latin typeface="Calibri"/>
              <a:ea typeface="Open Sans"/>
              <a:cs typeface="Open Sans"/>
            </a:endParaRPr>
          </a:p>
        </p:txBody>
      </p:sp>
      <p:pic>
        <p:nvPicPr>
          <p:cNvPr id="5" name="slide 27Recorded Sound">
            <a:hlinkClick r:id="" action="ppaction://media"/>
            <a:extLst>
              <a:ext uri="{FF2B5EF4-FFF2-40B4-BE49-F238E27FC236}">
                <a16:creationId xmlns:a16="http://schemas.microsoft.com/office/drawing/2014/main" id="{883717E8-E400-B41A-5F75-231E9A3DFA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5025" y="6160742"/>
            <a:ext cx="321984" cy="321984"/>
          </a:xfrm>
          <a:prstGeom prst="rect">
            <a:avLst/>
          </a:prstGeom>
        </p:spPr>
      </p:pic>
      <p:sp>
        <p:nvSpPr>
          <p:cNvPr id="4" name="Footer Placeholder 3">
            <a:extLst>
              <a:ext uri="{FF2B5EF4-FFF2-40B4-BE49-F238E27FC236}">
                <a16:creationId xmlns:a16="http://schemas.microsoft.com/office/drawing/2014/main" id="{38E90516-C7F5-08AC-886F-7AE72CB076AE}"/>
              </a:ext>
            </a:extLst>
          </p:cNvPr>
          <p:cNvSpPr>
            <a:spLocks/>
          </p:cNvSpPr>
          <p:nvPr/>
        </p:nvSpPr>
        <p:spPr>
          <a:xfrm>
            <a:off x="4741365" y="6016101"/>
            <a:ext cx="3260093" cy="289283"/>
          </a:xfrm>
          <a:prstGeom prst="rect">
            <a:avLst/>
          </a:prstGeom>
        </p:spPr>
        <p:txBody>
          <a:bodyPr/>
          <a:lstStyle/>
          <a:p>
            <a:pPr defTabSz="722376">
              <a:spcAft>
                <a:spcPts val="600"/>
              </a:spcAft>
            </a:pPr>
            <a:r>
              <a:rPr lang="en-GB" sz="1422" kern="1200">
                <a:solidFill>
                  <a:schemeClr val="tx1"/>
                </a:solidFill>
                <a:latin typeface="+mn-lt"/>
                <a:ea typeface="+mn-ea"/>
                <a:cs typeface="+mn-cs"/>
              </a:rPr>
              <a:t>© Copyright April 2024</a:t>
            </a:r>
            <a:endParaRPr lang="en-GB"/>
          </a:p>
        </p:txBody>
      </p:sp>
    </p:spTree>
    <p:extLst>
      <p:ext uri="{BB962C8B-B14F-4D97-AF65-F5344CB8AC3E}">
        <p14:creationId xmlns:p14="http://schemas.microsoft.com/office/powerpoint/2010/main" val="270204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680F-22CA-61D6-8A3E-6B5E5BC0A289}"/>
              </a:ext>
            </a:extLst>
          </p:cNvPr>
          <p:cNvSpPr>
            <a:spLocks noGrp="1"/>
          </p:cNvSpPr>
          <p:nvPr>
            <p:ph type="title"/>
          </p:nvPr>
        </p:nvSpPr>
        <p:spPr>
          <a:xfrm>
            <a:off x="387113" y="158295"/>
            <a:ext cx="10515600" cy="1325563"/>
          </a:xfrm>
        </p:spPr>
        <p:txBody>
          <a:bodyPr lIns="91440" tIns="45720" rIns="91440" bIns="45720" anchor="t"/>
          <a:lstStyle/>
          <a:p>
            <a:r>
              <a:rPr lang="en-GB" dirty="0">
                <a:solidFill>
                  <a:srgbClr val="007F9F"/>
                </a:solidFill>
                <a:cs typeface="Calibri Light"/>
              </a:rPr>
              <a:t>Strengths-based Practice</a:t>
            </a:r>
          </a:p>
        </p:txBody>
      </p:sp>
      <p:pic>
        <p:nvPicPr>
          <p:cNvPr id="5" name="slide 28 Recorded Sound">
            <a:hlinkClick r:id="" action="ppaction://media"/>
            <a:extLst>
              <a:ext uri="{FF2B5EF4-FFF2-40B4-BE49-F238E27FC236}">
                <a16:creationId xmlns:a16="http://schemas.microsoft.com/office/drawing/2014/main" id="{213FD38C-78E8-3CC8-1BA4-6E56E21C8B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7044" y="6259291"/>
            <a:ext cx="406400" cy="406400"/>
          </a:xfrm>
          <a:prstGeom prst="rect">
            <a:avLst/>
          </a:prstGeom>
        </p:spPr>
      </p:pic>
      <p:sp>
        <p:nvSpPr>
          <p:cNvPr id="6" name="Content Placeholder 41">
            <a:extLst>
              <a:ext uri="{FF2B5EF4-FFF2-40B4-BE49-F238E27FC236}">
                <a16:creationId xmlns:a16="http://schemas.microsoft.com/office/drawing/2014/main" id="{645C143B-0C53-119F-0C0E-61267E23CF16}"/>
              </a:ext>
            </a:extLst>
          </p:cNvPr>
          <p:cNvSpPr txBox="1">
            <a:spLocks/>
          </p:cNvSpPr>
          <p:nvPr/>
        </p:nvSpPr>
        <p:spPr>
          <a:xfrm>
            <a:off x="387113" y="1831275"/>
            <a:ext cx="5143410" cy="435133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dirty="0">
                <a:ea typeface="+mn-lt"/>
                <a:cs typeface="+mn-lt"/>
              </a:rPr>
              <a:t>Use open questions to open up discussions – what’s working well and what could be better</a:t>
            </a:r>
          </a:p>
          <a:p>
            <a:pPr marL="0" indent="0">
              <a:lnSpc>
                <a:spcPct val="100000"/>
              </a:lnSpc>
              <a:spcBef>
                <a:spcPts val="0"/>
              </a:spcBef>
              <a:buNone/>
            </a:pPr>
            <a:endParaRPr lang="en-US" sz="1300" dirty="0">
              <a:ea typeface="+mn-lt"/>
              <a:cs typeface="+mn-lt"/>
            </a:endParaRPr>
          </a:p>
          <a:p>
            <a:pPr>
              <a:lnSpc>
                <a:spcPct val="100000"/>
              </a:lnSpc>
              <a:spcBef>
                <a:spcPts val="0"/>
              </a:spcBef>
            </a:pPr>
            <a:r>
              <a:rPr lang="en-GB" dirty="0">
                <a:ea typeface="+mn-lt"/>
                <a:cs typeface="+mn-lt"/>
              </a:rPr>
              <a:t>Listen – focus on active listening</a:t>
            </a:r>
          </a:p>
          <a:p>
            <a:pPr marL="0" indent="0">
              <a:lnSpc>
                <a:spcPct val="100000"/>
              </a:lnSpc>
              <a:spcBef>
                <a:spcPts val="0"/>
              </a:spcBef>
              <a:buNone/>
            </a:pPr>
            <a:endParaRPr lang="en-US" sz="1300" dirty="0">
              <a:ea typeface="+mn-lt"/>
              <a:cs typeface="+mn-lt"/>
            </a:endParaRPr>
          </a:p>
          <a:p>
            <a:pPr>
              <a:lnSpc>
                <a:spcPct val="100000"/>
              </a:lnSpc>
              <a:spcBef>
                <a:spcPts val="0"/>
              </a:spcBef>
            </a:pPr>
            <a:r>
              <a:rPr lang="en-GB" dirty="0">
                <a:ea typeface="+mn-lt"/>
                <a:cs typeface="+mn-lt"/>
              </a:rPr>
              <a:t>Consider why the person is seeking support – it's not always the real reason</a:t>
            </a:r>
          </a:p>
          <a:p>
            <a:pPr marL="0" indent="0">
              <a:lnSpc>
                <a:spcPct val="100000"/>
              </a:lnSpc>
              <a:spcBef>
                <a:spcPts val="0"/>
              </a:spcBef>
              <a:buNone/>
            </a:pPr>
            <a:endParaRPr lang="en-US" sz="1300" dirty="0">
              <a:ea typeface="+mn-lt"/>
              <a:cs typeface="+mn-lt"/>
            </a:endParaRPr>
          </a:p>
          <a:p>
            <a:pPr>
              <a:lnSpc>
                <a:spcPct val="100000"/>
              </a:lnSpc>
              <a:spcBef>
                <a:spcPts val="0"/>
              </a:spcBef>
            </a:pPr>
            <a:r>
              <a:rPr lang="en-GB" dirty="0">
                <a:ea typeface="+mn-lt"/>
                <a:cs typeface="+mn-lt"/>
              </a:rPr>
              <a:t>Keep up to date with who can help you and where help can be found – if you don’t know ask each other or The Bury directory </a:t>
            </a:r>
            <a:endParaRPr lang="en-US" dirty="0"/>
          </a:p>
        </p:txBody>
      </p:sp>
      <p:graphicFrame>
        <p:nvGraphicFramePr>
          <p:cNvPr id="9" name="Content Placeholder 10">
            <a:extLst>
              <a:ext uri="{FF2B5EF4-FFF2-40B4-BE49-F238E27FC236}">
                <a16:creationId xmlns:a16="http://schemas.microsoft.com/office/drawing/2014/main" id="{D744936A-6020-2925-4114-2855E7359622}"/>
              </a:ext>
            </a:extLst>
          </p:cNvPr>
          <p:cNvGraphicFramePr>
            <a:graphicFrameLocks noGrp="1"/>
          </p:cNvGraphicFramePr>
          <p:nvPr>
            <p:ph idx="1"/>
            <p:extLst>
              <p:ext uri="{D42A27DB-BD31-4B8C-83A1-F6EECF244321}">
                <p14:modId xmlns:p14="http://schemas.microsoft.com/office/powerpoint/2010/main" val="308233302"/>
              </p:ext>
            </p:extLst>
          </p:nvPr>
        </p:nvGraphicFramePr>
        <p:xfrm>
          <a:off x="6096000" y="1825625"/>
          <a:ext cx="5257799"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a:extLst>
              <a:ext uri="{FF2B5EF4-FFF2-40B4-BE49-F238E27FC236}">
                <a16:creationId xmlns:a16="http://schemas.microsoft.com/office/drawing/2014/main" id="{676086CA-D1F2-CD02-CC74-50FFEC68C54B}"/>
              </a:ext>
            </a:extLst>
          </p:cNvPr>
          <p:cNvSpPr txBox="1"/>
          <p:nvPr/>
        </p:nvSpPr>
        <p:spPr>
          <a:xfrm>
            <a:off x="1797850" y="1172685"/>
            <a:ext cx="1941816" cy="523220"/>
          </a:xfrm>
          <a:prstGeom prst="rect">
            <a:avLst/>
          </a:prstGeom>
          <a:noFill/>
        </p:spPr>
        <p:txBody>
          <a:bodyPr wrap="square" rtlCol="0">
            <a:spAutoFit/>
          </a:bodyPr>
          <a:lstStyle/>
          <a:p>
            <a:r>
              <a:rPr lang="en-GB" sz="2800" b="1" dirty="0"/>
              <a:t>Do’s</a:t>
            </a:r>
          </a:p>
        </p:txBody>
      </p:sp>
      <p:sp>
        <p:nvSpPr>
          <p:cNvPr id="11" name="TextBox 10">
            <a:extLst>
              <a:ext uri="{FF2B5EF4-FFF2-40B4-BE49-F238E27FC236}">
                <a16:creationId xmlns:a16="http://schemas.microsoft.com/office/drawing/2014/main" id="{1F505A10-2B49-ACA6-C26C-423DB909C361}"/>
              </a:ext>
            </a:extLst>
          </p:cNvPr>
          <p:cNvSpPr txBox="1"/>
          <p:nvPr/>
        </p:nvSpPr>
        <p:spPr>
          <a:xfrm>
            <a:off x="6096000" y="1222248"/>
            <a:ext cx="1941816" cy="523220"/>
          </a:xfrm>
          <a:prstGeom prst="rect">
            <a:avLst/>
          </a:prstGeom>
          <a:noFill/>
        </p:spPr>
        <p:txBody>
          <a:bodyPr wrap="square" rtlCol="0">
            <a:spAutoFit/>
          </a:bodyPr>
          <a:lstStyle/>
          <a:p>
            <a:r>
              <a:rPr lang="en-GB" sz="2800" b="1" dirty="0"/>
              <a:t>Don’ts</a:t>
            </a:r>
          </a:p>
        </p:txBody>
      </p:sp>
      <p:sp>
        <p:nvSpPr>
          <p:cNvPr id="3" name="Footer Placeholder 2">
            <a:extLst>
              <a:ext uri="{FF2B5EF4-FFF2-40B4-BE49-F238E27FC236}">
                <a16:creationId xmlns:a16="http://schemas.microsoft.com/office/drawing/2014/main" id="{BCA88AF1-EF9F-41F2-9476-1C73A2CE7BB7}"/>
              </a:ext>
            </a:extLst>
          </p:cNvPr>
          <p:cNvSpPr>
            <a:spLocks noGrp="1"/>
          </p:cNvSpPr>
          <p:nvPr>
            <p:ph type="ftr" sz="quarter" idx="11"/>
          </p:nvPr>
        </p:nvSpPr>
        <p:spPr/>
        <p:txBody>
          <a:bodyPr/>
          <a:lstStyle/>
          <a:p>
            <a:r>
              <a:rPr lang="en-GB"/>
              <a:t>© Copyright April 2024</a:t>
            </a:r>
          </a:p>
        </p:txBody>
      </p:sp>
    </p:spTree>
    <p:extLst>
      <p:ext uri="{BB962C8B-B14F-4D97-AF65-F5344CB8AC3E}">
        <p14:creationId xmlns:p14="http://schemas.microsoft.com/office/powerpoint/2010/main" val="124915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C10CBC8-7837-4750-8EE9-B4C3D5048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9014793-11D4-4A17-9261-1A2E683AD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104482" y="-5104482"/>
            <a:ext cx="1983037" cy="12192001"/>
          </a:xfrm>
          <a:custGeom>
            <a:avLst/>
            <a:gdLst>
              <a:gd name="connsiteX0" fmla="*/ 0 w 1983037"/>
              <a:gd name="connsiteY0" fmla="*/ 0 h 12192001"/>
              <a:gd name="connsiteX1" fmla="*/ 0 w 1983037"/>
              <a:gd name="connsiteY1" fmla="*/ 12192001 h 12192001"/>
              <a:gd name="connsiteX2" fmla="*/ 1945626 w 1983037"/>
              <a:gd name="connsiteY2" fmla="*/ 12192001 h 12192001"/>
              <a:gd name="connsiteX3" fmla="*/ 1914883 w 1983037"/>
              <a:gd name="connsiteY3" fmla="*/ 11926947 h 12192001"/>
              <a:gd name="connsiteX4" fmla="*/ 1887405 w 1983037"/>
              <a:gd name="connsiteY4" fmla="*/ 10882179 h 12192001"/>
              <a:gd name="connsiteX5" fmla="*/ 1955094 w 1983037"/>
              <a:gd name="connsiteY5" fmla="*/ 9717835 h 12192001"/>
              <a:gd name="connsiteX6" fmla="*/ 1955094 w 1983037"/>
              <a:gd name="connsiteY6" fmla="*/ 9338013 h 12192001"/>
              <a:gd name="connsiteX7" fmla="*/ 1947423 w 1983037"/>
              <a:gd name="connsiteY7" fmla="*/ 8936699 h 12192001"/>
              <a:gd name="connsiteX8" fmla="*/ 1949002 w 1983037"/>
              <a:gd name="connsiteY8" fmla="*/ 7709920 h 12192001"/>
              <a:gd name="connsiteX9" fmla="*/ 1930276 w 1983037"/>
              <a:gd name="connsiteY9" fmla="*/ 6277504 h 12192001"/>
              <a:gd name="connsiteX10" fmla="*/ 1954643 w 1983037"/>
              <a:gd name="connsiteY10" fmla="*/ 5307481 h 12192001"/>
              <a:gd name="connsiteX11" fmla="*/ 1944941 w 1983037"/>
              <a:gd name="connsiteY11" fmla="*/ 4949831 h 12192001"/>
              <a:gd name="connsiteX12" fmla="*/ 1961187 w 1983037"/>
              <a:gd name="connsiteY12" fmla="*/ 4137481 h 12192001"/>
              <a:gd name="connsiteX13" fmla="*/ 1964118 w 1983037"/>
              <a:gd name="connsiteY13" fmla="*/ 3194148 h 12192001"/>
              <a:gd name="connsiteX14" fmla="*/ 1914708 w 1983037"/>
              <a:gd name="connsiteY14" fmla="*/ 1979808 h 12192001"/>
              <a:gd name="connsiteX15" fmla="*/ 1949679 w 1983037"/>
              <a:gd name="connsiteY15" fmla="*/ 1443897 h 12192001"/>
              <a:gd name="connsiteX16" fmla="*/ 1942685 w 1983037"/>
              <a:gd name="connsiteY16" fmla="*/ 749860 h 12192001"/>
              <a:gd name="connsiteX17" fmla="*/ 1933706 w 1983037"/>
              <a:gd name="connsiteY17" fmla="*/ 168558 h 12192001"/>
              <a:gd name="connsiteX18" fmla="*/ 1950785 w 1983037"/>
              <a:gd name="connsiteY18" fmla="*/ 0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3037" h="12192001">
                <a:moveTo>
                  <a:pt x="0" y="0"/>
                </a:moveTo>
                <a:lnTo>
                  <a:pt x="0" y="12192001"/>
                </a:lnTo>
                <a:lnTo>
                  <a:pt x="1945626" y="12192001"/>
                </a:lnTo>
                <a:lnTo>
                  <a:pt x="1914883" y="11926947"/>
                </a:lnTo>
                <a:cubicBezTo>
                  <a:pt x="1884529" y="11579709"/>
                  <a:pt x="1881652" y="11231009"/>
                  <a:pt x="1887405" y="10882179"/>
                </a:cubicBezTo>
                <a:cubicBezTo>
                  <a:pt x="1893725" y="10493309"/>
                  <a:pt x="1911547" y="10104667"/>
                  <a:pt x="1955094" y="9717835"/>
                </a:cubicBezTo>
                <a:cubicBezTo>
                  <a:pt x="1966715" y="9591491"/>
                  <a:pt x="1966715" y="9464357"/>
                  <a:pt x="1955094" y="9338013"/>
                </a:cubicBezTo>
                <a:cubicBezTo>
                  <a:pt x="1945663" y="9204453"/>
                  <a:pt x="1943091" y="9070511"/>
                  <a:pt x="1947423" y="8936699"/>
                </a:cubicBezTo>
                <a:cubicBezTo>
                  <a:pt x="1960283" y="8527701"/>
                  <a:pt x="1930726" y="8118470"/>
                  <a:pt x="1949002" y="7709920"/>
                </a:cubicBezTo>
                <a:cubicBezTo>
                  <a:pt x="1970436" y="7231918"/>
                  <a:pt x="1945393" y="6755049"/>
                  <a:pt x="1930276" y="6277504"/>
                </a:cubicBezTo>
                <a:cubicBezTo>
                  <a:pt x="1920123" y="5954014"/>
                  <a:pt x="1913803" y="5630292"/>
                  <a:pt x="1954643" y="5307481"/>
                </a:cubicBezTo>
                <a:cubicBezTo>
                  <a:pt x="1969761" y="5188718"/>
                  <a:pt x="1956899" y="5068596"/>
                  <a:pt x="1944941" y="4949831"/>
                </a:cubicBezTo>
                <a:cubicBezTo>
                  <a:pt x="1917866" y="4678139"/>
                  <a:pt x="1932758" y="4407584"/>
                  <a:pt x="1961187" y="4137481"/>
                </a:cubicBezTo>
                <a:cubicBezTo>
                  <a:pt x="1994579" y="3823035"/>
                  <a:pt x="1984877" y="3508818"/>
                  <a:pt x="1964118" y="3194148"/>
                </a:cubicBezTo>
                <a:cubicBezTo>
                  <a:pt x="1937270" y="2789895"/>
                  <a:pt x="1903424" y="2387003"/>
                  <a:pt x="1914708" y="1979808"/>
                </a:cubicBezTo>
                <a:cubicBezTo>
                  <a:pt x="1919446" y="1800868"/>
                  <a:pt x="1935466" y="1622384"/>
                  <a:pt x="1949679" y="1443897"/>
                </a:cubicBezTo>
                <a:cubicBezTo>
                  <a:pt x="1964278" y="1212701"/>
                  <a:pt x="1961931" y="980722"/>
                  <a:pt x="1942685" y="749860"/>
                </a:cubicBezTo>
                <a:cubicBezTo>
                  <a:pt x="1929825" y="555933"/>
                  <a:pt x="1921533" y="362007"/>
                  <a:pt x="1933706" y="168558"/>
                </a:cubicBezTo>
                <a:lnTo>
                  <a:pt x="19507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D61FCEB-2970-4AB5-8862-C3073E515E0C}"/>
              </a:ext>
            </a:extLst>
          </p:cNvPr>
          <p:cNvSpPr>
            <a:spLocks noGrp="1"/>
          </p:cNvSpPr>
          <p:nvPr>
            <p:ph type="title"/>
          </p:nvPr>
        </p:nvSpPr>
        <p:spPr>
          <a:xfrm>
            <a:off x="838200" y="365125"/>
            <a:ext cx="10515600" cy="1325563"/>
          </a:xfrm>
        </p:spPr>
        <p:txBody>
          <a:bodyPr lIns="91440" tIns="45720" rIns="91440" bIns="45720">
            <a:normAutofit/>
          </a:bodyPr>
          <a:lstStyle/>
          <a:p>
            <a:r>
              <a:rPr lang="en-GB" sz="5400">
                <a:solidFill>
                  <a:srgbClr val="FFFFFF"/>
                </a:solidFill>
              </a:rPr>
              <a:t>Summary</a:t>
            </a:r>
            <a:endParaRPr lang="en-GB" sz="5400">
              <a:solidFill>
                <a:srgbClr val="FFFFFF"/>
              </a:solidFill>
              <a:cs typeface="Calibri Light"/>
            </a:endParaRPr>
          </a:p>
        </p:txBody>
      </p:sp>
      <p:sp>
        <p:nvSpPr>
          <p:cNvPr id="3" name="Content Placeholder 2">
            <a:extLst>
              <a:ext uri="{FF2B5EF4-FFF2-40B4-BE49-F238E27FC236}">
                <a16:creationId xmlns:a16="http://schemas.microsoft.com/office/drawing/2014/main" id="{A6C94614-CEDF-4380-B2B7-AD48C3E2B092}"/>
              </a:ext>
            </a:extLst>
          </p:cNvPr>
          <p:cNvSpPr>
            <a:spLocks/>
          </p:cNvSpPr>
          <p:nvPr/>
        </p:nvSpPr>
        <p:spPr>
          <a:xfrm>
            <a:off x="938151" y="2348161"/>
            <a:ext cx="10200904" cy="3234626"/>
          </a:xfrm>
          <a:prstGeom prst="rect">
            <a:avLst/>
          </a:prstGeom>
        </p:spPr>
        <p:txBody>
          <a:bodyPr lIns="91440" tIns="45720" rIns="91440" bIns="45720" anchor="t"/>
          <a:lstStyle/>
          <a:p>
            <a:pPr defTabSz="676656">
              <a:spcAft>
                <a:spcPts val="600"/>
              </a:spcAft>
            </a:pPr>
            <a:r>
              <a:rPr lang="en-GB" altLang="en-US" sz="3200" kern="1200" dirty="0">
                <a:solidFill>
                  <a:schemeClr val="tx1"/>
                </a:solidFill>
                <a:latin typeface="+mn-lt"/>
                <a:ea typeface="+mn-ea"/>
                <a:cs typeface="+mn-cs"/>
              </a:rPr>
              <a:t>Strength-based working is based on the principles of: </a:t>
            </a:r>
          </a:p>
          <a:p>
            <a:pPr marL="795528" lvl="1" indent="-457200" defTabSz="676656">
              <a:spcAft>
                <a:spcPts val="600"/>
              </a:spcAft>
              <a:buFont typeface="Arial" panose="020B0604020202020204" pitchFamily="34" charset="0"/>
              <a:buChar char="•"/>
            </a:pPr>
            <a:r>
              <a:rPr lang="en-GB" altLang="en-US" sz="3200" kern="1200" dirty="0">
                <a:solidFill>
                  <a:schemeClr val="tx1"/>
                </a:solidFill>
                <a:latin typeface="+mn-lt"/>
                <a:ea typeface="+mn-ea"/>
                <a:cs typeface="+mn-cs"/>
              </a:rPr>
              <a:t>Think first about the person and what they can do</a:t>
            </a:r>
            <a:endParaRPr lang="en-GB" altLang="en-US" sz="3200" kern="1200" dirty="0">
              <a:solidFill>
                <a:schemeClr val="tx1"/>
              </a:solidFill>
              <a:latin typeface="+mn-lt"/>
              <a:ea typeface="+mn-ea"/>
              <a:cs typeface="Calibri" panose="020F0502020204030204"/>
            </a:endParaRPr>
          </a:p>
          <a:p>
            <a:pPr marL="795528" lvl="1" indent="-457200" defTabSz="676656">
              <a:spcAft>
                <a:spcPts val="600"/>
              </a:spcAft>
              <a:buFont typeface="Arial" panose="020B0604020202020204" pitchFamily="34" charset="0"/>
              <a:buChar char="•"/>
            </a:pPr>
            <a:r>
              <a:rPr lang="en-GB" altLang="en-US" sz="3200" kern="1200" dirty="0">
                <a:solidFill>
                  <a:schemeClr val="tx1"/>
                </a:solidFill>
                <a:latin typeface="+mn-lt"/>
                <a:ea typeface="+mn-ea"/>
                <a:cs typeface="+mn-cs"/>
              </a:rPr>
              <a:t>Then look at what you can offer to support the individual</a:t>
            </a:r>
            <a:endParaRPr lang="en-GB" altLang="en-US" sz="3200" dirty="0">
              <a:cs typeface="Calibri"/>
            </a:endParaRPr>
          </a:p>
          <a:p>
            <a:pPr marL="795528" lvl="1" indent="-457200" defTabSz="676656">
              <a:spcAft>
                <a:spcPts val="600"/>
              </a:spcAft>
              <a:buFont typeface="Arial" panose="020B0604020202020204" pitchFamily="34" charset="0"/>
              <a:buChar char="•"/>
            </a:pPr>
            <a:r>
              <a:rPr lang="en-GB" altLang="en-US" sz="3200" kern="1200" dirty="0">
                <a:solidFill>
                  <a:schemeClr val="tx1"/>
                </a:solidFill>
                <a:latin typeface="+mn-lt"/>
                <a:ea typeface="+mn-ea"/>
                <a:cs typeface="Calibri"/>
              </a:rPr>
              <a:t>What's not working, what could be better and what's already been tried.</a:t>
            </a:r>
          </a:p>
          <a:p>
            <a:pPr>
              <a:spcAft>
                <a:spcPts val="600"/>
              </a:spcAft>
            </a:pPr>
            <a:endParaRPr lang="en-GB" dirty="0">
              <a:cs typeface="Calibri" panose="020F0502020204030204"/>
            </a:endParaRPr>
          </a:p>
        </p:txBody>
      </p:sp>
      <p:pic>
        <p:nvPicPr>
          <p:cNvPr id="4" name="slide 20 Recorded Sound">
            <a:hlinkClick r:id="" action="ppaction://media"/>
            <a:extLst>
              <a:ext uri="{FF2B5EF4-FFF2-40B4-BE49-F238E27FC236}">
                <a16:creationId xmlns:a16="http://schemas.microsoft.com/office/drawing/2014/main" id="{D11888E0-0D1A-125C-2FD7-A1C1C603D6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9312" y="6176962"/>
            <a:ext cx="302103" cy="302103"/>
          </a:xfrm>
          <a:prstGeom prst="rect">
            <a:avLst/>
          </a:prstGeom>
        </p:spPr>
      </p:pic>
      <p:sp>
        <p:nvSpPr>
          <p:cNvPr id="5" name="Footer Placeholder 4">
            <a:extLst>
              <a:ext uri="{FF2B5EF4-FFF2-40B4-BE49-F238E27FC236}">
                <a16:creationId xmlns:a16="http://schemas.microsoft.com/office/drawing/2014/main" id="{B90DC86B-FCF9-63B7-7CD6-754582182BC3}"/>
              </a:ext>
            </a:extLst>
          </p:cNvPr>
          <p:cNvSpPr>
            <a:spLocks/>
          </p:cNvSpPr>
          <p:nvPr/>
        </p:nvSpPr>
        <p:spPr>
          <a:xfrm>
            <a:off x="4840262" y="5905541"/>
            <a:ext cx="3058792" cy="271421"/>
          </a:xfrm>
          <a:prstGeom prst="rect">
            <a:avLst/>
          </a:prstGeom>
        </p:spPr>
        <p:txBody>
          <a:bodyPr/>
          <a:lstStyle/>
          <a:p>
            <a:pPr defTabSz="676656">
              <a:spcAft>
                <a:spcPts val="600"/>
              </a:spcAft>
            </a:pPr>
            <a:r>
              <a:rPr lang="en-GB" sz="1332" kern="1200">
                <a:solidFill>
                  <a:schemeClr val="tx1"/>
                </a:solidFill>
                <a:latin typeface="+mn-lt"/>
                <a:ea typeface="+mn-ea"/>
                <a:cs typeface="+mn-cs"/>
              </a:rPr>
              <a:t>© Copyright April 2024</a:t>
            </a:r>
            <a:endParaRPr lang="en-GB"/>
          </a:p>
        </p:txBody>
      </p:sp>
    </p:spTree>
    <p:extLst>
      <p:ext uri="{BB962C8B-B14F-4D97-AF65-F5344CB8AC3E}">
        <p14:creationId xmlns:p14="http://schemas.microsoft.com/office/powerpoint/2010/main" val="8100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680F-22CA-61D6-8A3E-6B5E5BC0A289}"/>
              </a:ext>
            </a:extLst>
          </p:cNvPr>
          <p:cNvSpPr>
            <a:spLocks noGrp="1"/>
          </p:cNvSpPr>
          <p:nvPr>
            <p:ph type="title"/>
          </p:nvPr>
        </p:nvSpPr>
        <p:spPr>
          <a:xfrm>
            <a:off x="351311" y="251221"/>
            <a:ext cx="10515600" cy="1325563"/>
          </a:xfrm>
        </p:spPr>
        <p:txBody>
          <a:bodyPr lIns="91440" tIns="45720" rIns="91440" bIns="45720" anchor="t"/>
          <a:lstStyle/>
          <a:p>
            <a:r>
              <a:rPr lang="en-GB" dirty="0">
                <a:solidFill>
                  <a:srgbClr val="007F9F"/>
                </a:solidFill>
              </a:rPr>
              <a:t>Key Learning Points</a:t>
            </a:r>
            <a:endParaRPr lang="en-GB" dirty="0">
              <a:solidFill>
                <a:srgbClr val="007F9F"/>
              </a:solidFill>
              <a:cs typeface="Calibri Light"/>
            </a:endParaRPr>
          </a:p>
        </p:txBody>
      </p:sp>
      <p:graphicFrame>
        <p:nvGraphicFramePr>
          <p:cNvPr id="9" name="Content Placeholder 2">
            <a:extLst>
              <a:ext uri="{FF2B5EF4-FFF2-40B4-BE49-F238E27FC236}">
                <a16:creationId xmlns:a16="http://schemas.microsoft.com/office/drawing/2014/main" id="{EC0D2166-A4DF-C3C1-D351-47F2C29276C7}"/>
              </a:ext>
            </a:extLst>
          </p:cNvPr>
          <p:cNvGraphicFramePr>
            <a:graphicFrameLocks noGrp="1"/>
          </p:cNvGraphicFramePr>
          <p:nvPr>
            <p:ph idx="1"/>
            <p:extLst>
              <p:ext uri="{D42A27DB-BD31-4B8C-83A1-F6EECF244321}">
                <p14:modId xmlns:p14="http://schemas.microsoft.com/office/powerpoint/2010/main" val="3047168554"/>
              </p:ext>
            </p:extLst>
          </p:nvPr>
        </p:nvGraphicFramePr>
        <p:xfrm>
          <a:off x="635000" y="1116806"/>
          <a:ext cx="10515600" cy="52395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lide 29 Recorded Sound">
            <a:hlinkClick r:id="" action="ppaction://media"/>
            <a:extLst>
              <a:ext uri="{FF2B5EF4-FFF2-40B4-BE49-F238E27FC236}">
                <a16:creationId xmlns:a16="http://schemas.microsoft.com/office/drawing/2014/main" id="{DB86DE40-170C-34BD-E986-A65DB6FC81D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51311" y="6200379"/>
            <a:ext cx="406400" cy="406400"/>
          </a:xfrm>
          <a:prstGeom prst="rect">
            <a:avLst/>
          </a:prstGeom>
        </p:spPr>
      </p:pic>
      <p:sp>
        <p:nvSpPr>
          <p:cNvPr id="5" name="Footer Placeholder 4">
            <a:extLst>
              <a:ext uri="{FF2B5EF4-FFF2-40B4-BE49-F238E27FC236}">
                <a16:creationId xmlns:a16="http://schemas.microsoft.com/office/drawing/2014/main" id="{802D6E2C-B5C7-07E4-B863-46E4772BB6A0}"/>
              </a:ext>
            </a:extLst>
          </p:cNvPr>
          <p:cNvSpPr>
            <a:spLocks noGrp="1"/>
          </p:cNvSpPr>
          <p:nvPr>
            <p:ph type="ftr" sz="quarter" idx="11"/>
          </p:nvPr>
        </p:nvSpPr>
        <p:spPr/>
        <p:txBody>
          <a:bodyPr/>
          <a:lstStyle/>
          <a:p>
            <a:r>
              <a:rPr lang="en-GB"/>
              <a:t>© Copyright April 2024</a:t>
            </a:r>
          </a:p>
        </p:txBody>
      </p:sp>
    </p:spTree>
    <p:extLst>
      <p:ext uri="{BB962C8B-B14F-4D97-AF65-F5344CB8AC3E}">
        <p14:creationId xmlns:p14="http://schemas.microsoft.com/office/powerpoint/2010/main" val="6272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662AA3E0-8034-68D6-9F34-573D49EDB617}"/>
              </a:ext>
            </a:extLst>
          </p:cNvPr>
          <p:cNvSpPr>
            <a:spLocks noGrp="1"/>
          </p:cNvSpPr>
          <p:nvPr>
            <p:ph type="title"/>
          </p:nvPr>
        </p:nvSpPr>
        <p:spPr>
          <a:xfrm>
            <a:off x="1371597" y="348865"/>
            <a:ext cx="10044023" cy="877729"/>
          </a:xfrm>
        </p:spPr>
        <p:txBody>
          <a:bodyPr lIns="91440" tIns="45720" rIns="91440" bIns="45720" anchor="ctr">
            <a:normAutofit/>
          </a:bodyPr>
          <a:lstStyle/>
          <a:p>
            <a:r>
              <a:rPr lang="en-GB" sz="4000">
                <a:solidFill>
                  <a:srgbClr val="FFFFFF"/>
                </a:solidFill>
              </a:rPr>
              <a:t>What’s next?</a:t>
            </a:r>
            <a:endParaRPr lang="en-GB" sz="4000">
              <a:solidFill>
                <a:srgbClr val="FFFFFF"/>
              </a:solidFill>
              <a:cs typeface="Calibri Light"/>
            </a:endParaRPr>
          </a:p>
        </p:txBody>
      </p:sp>
      <p:sp>
        <p:nvSpPr>
          <p:cNvPr id="2" name="Footer Placeholder 1">
            <a:extLst>
              <a:ext uri="{FF2B5EF4-FFF2-40B4-BE49-F238E27FC236}">
                <a16:creationId xmlns:a16="http://schemas.microsoft.com/office/drawing/2014/main" id="{39615127-D094-863D-2C88-7159D065870B}"/>
              </a:ext>
            </a:extLst>
          </p:cNvPr>
          <p:cNvSpPr>
            <a:spLocks noGrp="1"/>
          </p:cNvSpPr>
          <p:nvPr>
            <p:ph type="ftr" sz="quarter" idx="11"/>
          </p:nvPr>
        </p:nvSpPr>
        <p:spPr>
          <a:xfrm rot="5400000">
            <a:off x="-1828800" y="1984248"/>
            <a:ext cx="4114800" cy="365125"/>
          </a:xfrm>
        </p:spPr>
        <p:txBody>
          <a:bodyPr>
            <a:normAutofit/>
          </a:bodyPr>
          <a:lstStyle/>
          <a:p>
            <a:pPr>
              <a:spcAft>
                <a:spcPts val="600"/>
              </a:spcAft>
            </a:pPr>
            <a:r>
              <a:rPr lang="en-GB" sz="1100">
                <a:solidFill>
                  <a:srgbClr val="FFFFFF"/>
                </a:solidFill>
              </a:rPr>
              <a:t>© Copyright April 2024</a:t>
            </a:r>
          </a:p>
        </p:txBody>
      </p:sp>
      <p:graphicFrame>
        <p:nvGraphicFramePr>
          <p:cNvPr id="6" name="Content Placeholder 2">
            <a:extLst>
              <a:ext uri="{FF2B5EF4-FFF2-40B4-BE49-F238E27FC236}">
                <a16:creationId xmlns:a16="http://schemas.microsoft.com/office/drawing/2014/main" id="{ED2602AF-F38E-7298-2391-CEAF6EAEC76B}"/>
              </a:ext>
            </a:extLst>
          </p:cNvPr>
          <p:cNvGraphicFramePr>
            <a:graphicFrameLocks noGrp="1"/>
          </p:cNvGraphicFramePr>
          <p:nvPr>
            <p:ph idx="1"/>
            <p:extLst>
              <p:ext uri="{D42A27DB-BD31-4B8C-83A1-F6EECF244321}">
                <p14:modId xmlns:p14="http://schemas.microsoft.com/office/powerpoint/2010/main" val="121782416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0846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EB38B-DED3-AB8F-BB76-99D40C842012}"/>
              </a:ext>
            </a:extLst>
          </p:cNvPr>
          <p:cNvSpPr>
            <a:spLocks noGrp="1"/>
          </p:cNvSpPr>
          <p:nvPr>
            <p:ph type="title"/>
          </p:nvPr>
        </p:nvSpPr>
        <p:spPr>
          <a:xfrm>
            <a:off x="838200" y="365125"/>
            <a:ext cx="10515600" cy="793601"/>
          </a:xfrm>
        </p:spPr>
        <p:txBody>
          <a:bodyPr lIns="91440" tIns="45720" rIns="91440" bIns="45720" anchor="t"/>
          <a:lstStyle/>
          <a:p>
            <a:r>
              <a:rPr lang="en-US" dirty="0">
                <a:solidFill>
                  <a:srgbClr val="007F9F"/>
                </a:solidFill>
                <a:cs typeface="Calibri Light"/>
              </a:rPr>
              <a:t>The Strengths-based Approach</a:t>
            </a:r>
          </a:p>
        </p:txBody>
      </p:sp>
      <p:sp>
        <p:nvSpPr>
          <p:cNvPr id="3" name="TextBox 2">
            <a:extLst>
              <a:ext uri="{FF2B5EF4-FFF2-40B4-BE49-F238E27FC236}">
                <a16:creationId xmlns:a16="http://schemas.microsoft.com/office/drawing/2014/main" id="{A14DED91-A56A-0005-E5E1-60FFD5F78DCE}"/>
              </a:ext>
            </a:extLst>
          </p:cNvPr>
          <p:cNvSpPr txBox="1"/>
          <p:nvPr/>
        </p:nvSpPr>
        <p:spPr>
          <a:xfrm>
            <a:off x="2633869" y="2120347"/>
            <a:ext cx="71230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pic>
        <p:nvPicPr>
          <p:cNvPr id="4" name="Online Media 3" title="Introduction Strength based training">
            <a:hlinkClick r:id="" action="ppaction://media"/>
            <a:extLst>
              <a:ext uri="{FF2B5EF4-FFF2-40B4-BE49-F238E27FC236}">
                <a16:creationId xmlns:a16="http://schemas.microsoft.com/office/drawing/2014/main" id="{33713EFB-923D-29F7-B3FA-AE21B5F79C53}"/>
              </a:ext>
            </a:extLst>
          </p:cNvPr>
          <p:cNvPicPr>
            <a:picLocks noRot="1" noChangeAspect="1"/>
          </p:cNvPicPr>
          <p:nvPr>
            <a:videoFile r:link="rId1"/>
          </p:nvPr>
        </p:nvPicPr>
        <p:blipFill>
          <a:blip r:embed="rId4"/>
          <a:stretch>
            <a:fillRect/>
          </a:stretch>
        </p:blipFill>
        <p:spPr>
          <a:xfrm>
            <a:off x="1108172" y="2081042"/>
            <a:ext cx="10034271" cy="4393132"/>
          </a:xfrm>
          <a:prstGeom prst="rect">
            <a:avLst/>
          </a:prstGeom>
        </p:spPr>
      </p:pic>
      <p:sp>
        <p:nvSpPr>
          <p:cNvPr id="5" name="TextBox 4">
            <a:extLst>
              <a:ext uri="{FF2B5EF4-FFF2-40B4-BE49-F238E27FC236}">
                <a16:creationId xmlns:a16="http://schemas.microsoft.com/office/drawing/2014/main" id="{0CC8ADBD-E124-257E-03AB-D44849A7060F}"/>
              </a:ext>
            </a:extLst>
          </p:cNvPr>
          <p:cNvSpPr txBox="1"/>
          <p:nvPr/>
        </p:nvSpPr>
        <p:spPr>
          <a:xfrm>
            <a:off x="949563" y="1198031"/>
            <a:ext cx="10113512"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cs typeface="Calibri"/>
              </a:rPr>
              <a:t>Introduction to Strengths-based Awareness Training by Bev Johnson Principal Social Worker, at Bury Council.</a:t>
            </a:r>
          </a:p>
          <a:p>
            <a:pPr algn="ctr"/>
            <a:endParaRPr lang="en-US" dirty="0">
              <a:cs typeface="Calibri"/>
            </a:endParaRPr>
          </a:p>
        </p:txBody>
      </p:sp>
      <p:sp>
        <p:nvSpPr>
          <p:cNvPr id="6" name="Footer Placeholder 5">
            <a:extLst>
              <a:ext uri="{FF2B5EF4-FFF2-40B4-BE49-F238E27FC236}">
                <a16:creationId xmlns:a16="http://schemas.microsoft.com/office/drawing/2014/main" id="{9DA7D59E-128F-040E-D0B6-6D0633205F2F}"/>
              </a:ext>
            </a:extLst>
          </p:cNvPr>
          <p:cNvSpPr>
            <a:spLocks noGrp="1"/>
          </p:cNvSpPr>
          <p:nvPr>
            <p:ph type="ftr" sz="quarter" idx="11"/>
          </p:nvPr>
        </p:nvSpPr>
        <p:spPr>
          <a:xfrm>
            <a:off x="949563" y="6474174"/>
            <a:ext cx="4114800" cy="365125"/>
          </a:xfrm>
        </p:spPr>
        <p:txBody>
          <a:bodyPr/>
          <a:lstStyle/>
          <a:p>
            <a:r>
              <a:rPr lang="en-GB"/>
              <a:t>© Copyright April 2024</a:t>
            </a:r>
            <a:endParaRPr lang="en-GB" dirty="0"/>
          </a:p>
        </p:txBody>
      </p:sp>
    </p:spTree>
    <p:extLst>
      <p:ext uri="{BB962C8B-B14F-4D97-AF65-F5344CB8AC3E}">
        <p14:creationId xmlns:p14="http://schemas.microsoft.com/office/powerpoint/2010/main" val="2988337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F5B370-48C9-467F-B8D2-6FAE88804932}"/>
              </a:ext>
            </a:extLst>
          </p:cNvPr>
          <p:cNvSpPr>
            <a:spLocks noGrp="1"/>
          </p:cNvSpPr>
          <p:nvPr>
            <p:ph type="title"/>
          </p:nvPr>
        </p:nvSpPr>
        <p:spPr>
          <a:xfrm>
            <a:off x="1371597" y="348865"/>
            <a:ext cx="10044023" cy="877729"/>
          </a:xfrm>
        </p:spPr>
        <p:txBody>
          <a:bodyPr lIns="91440" tIns="45720" rIns="91440" bIns="45720" anchor="ctr">
            <a:normAutofit/>
          </a:bodyPr>
          <a:lstStyle/>
          <a:p>
            <a:r>
              <a:rPr lang="en-GB" sz="4000" dirty="0">
                <a:solidFill>
                  <a:srgbClr val="FFFFFF"/>
                </a:solidFill>
              </a:rPr>
              <a:t>What is a Strengths-based Practice Approach</a:t>
            </a:r>
            <a:endParaRPr lang="en-GB" sz="4000" dirty="0">
              <a:solidFill>
                <a:srgbClr val="FFFFFF"/>
              </a:solidFill>
              <a:cs typeface="Calibri Light"/>
            </a:endParaRPr>
          </a:p>
        </p:txBody>
      </p:sp>
      <p:sp>
        <p:nvSpPr>
          <p:cNvPr id="3" name="Content Placeholder 2">
            <a:extLst>
              <a:ext uri="{FF2B5EF4-FFF2-40B4-BE49-F238E27FC236}">
                <a16:creationId xmlns:a16="http://schemas.microsoft.com/office/drawing/2014/main" id="{B5EA5D1D-F8B3-46F7-943E-9A5B07461748}"/>
              </a:ext>
            </a:extLst>
          </p:cNvPr>
          <p:cNvSpPr>
            <a:spLocks/>
          </p:cNvSpPr>
          <p:nvPr/>
        </p:nvSpPr>
        <p:spPr>
          <a:xfrm>
            <a:off x="356260" y="1854702"/>
            <a:ext cx="11470309" cy="3869051"/>
          </a:xfrm>
          <a:prstGeom prst="rect">
            <a:avLst/>
          </a:prstGeom>
        </p:spPr>
        <p:txBody>
          <a:bodyPr lIns="91440" tIns="45720" rIns="91440" bIns="45720" anchor="t"/>
          <a:lstStyle/>
          <a:p>
            <a:pPr marL="457200" indent="-457200" defTabSz="749808">
              <a:spcAft>
                <a:spcPts val="600"/>
              </a:spcAft>
              <a:buFont typeface="Arial" panose="020B0604020202020204" pitchFamily="34" charset="0"/>
              <a:buChar char="•"/>
            </a:pPr>
            <a:r>
              <a:rPr lang="en-GB" sz="3200" kern="1200" dirty="0">
                <a:solidFill>
                  <a:schemeClr val="tx1"/>
                </a:solidFill>
                <a:latin typeface="+mn-lt"/>
                <a:ea typeface="+mn-ea"/>
                <a:cs typeface="+mn-cs"/>
              </a:rPr>
              <a:t>A simple phrase that has different meanings for different people, but an approach that when done right opens up many possibilities.</a:t>
            </a:r>
            <a:endParaRPr lang="en-GB" sz="3200" kern="1200" dirty="0">
              <a:solidFill>
                <a:schemeClr val="tx1"/>
              </a:solidFill>
              <a:latin typeface="+mn-lt"/>
              <a:ea typeface="+mn-ea"/>
              <a:cs typeface="Calibri"/>
            </a:endParaRPr>
          </a:p>
          <a:p>
            <a:pPr marL="457200" indent="-457200" defTabSz="749808">
              <a:spcAft>
                <a:spcPts val="600"/>
              </a:spcAft>
              <a:buFont typeface="Arial" panose="020B0604020202020204" pitchFamily="34" charset="0"/>
              <a:buChar char="•"/>
            </a:pPr>
            <a:r>
              <a:rPr lang="en-GB" sz="3200" kern="1200" dirty="0">
                <a:solidFill>
                  <a:schemeClr val="tx1"/>
                </a:solidFill>
                <a:latin typeface="+mn-lt"/>
                <a:ea typeface="+mn-lt"/>
                <a:cs typeface="+mn-lt"/>
              </a:rPr>
              <a:t>This is nothing new, it's a core principle of health &amp; Social Care</a:t>
            </a:r>
            <a:endParaRPr lang="en-GB" sz="3200" kern="1200" dirty="0">
              <a:solidFill>
                <a:schemeClr val="tx1"/>
              </a:solidFill>
              <a:latin typeface="+mn-lt"/>
              <a:ea typeface="+mn-ea"/>
              <a:cs typeface="+mn-cs"/>
            </a:endParaRPr>
          </a:p>
          <a:p>
            <a:pPr marL="457200" indent="-457200" defTabSz="749808">
              <a:spcAft>
                <a:spcPts val="600"/>
              </a:spcAft>
              <a:buFont typeface="Arial" panose="020B0604020202020204" pitchFamily="34" charset="0"/>
              <a:buChar char="•"/>
            </a:pPr>
            <a:r>
              <a:rPr lang="en-GB" sz="3200" kern="1200" dirty="0">
                <a:solidFill>
                  <a:schemeClr val="tx1"/>
                </a:solidFill>
                <a:latin typeface="+mn-lt"/>
                <a:ea typeface="+mn-ea"/>
                <a:cs typeface="+mn-cs"/>
              </a:rPr>
              <a:t>A strengths-based approach can be used in any intervention, in any setting, with any person or group, including carers, and by any social or health care member of staff including our volunteers. </a:t>
            </a:r>
          </a:p>
          <a:p>
            <a:pPr defTabSz="749808">
              <a:spcAft>
                <a:spcPts val="600"/>
              </a:spcAft>
            </a:pPr>
            <a:endParaRPr lang="en-GB" sz="1476" kern="1200" dirty="0">
              <a:solidFill>
                <a:schemeClr val="tx1"/>
              </a:solidFill>
              <a:latin typeface="+mn-lt"/>
              <a:ea typeface="+mn-ea"/>
              <a:cs typeface="+mn-cs"/>
            </a:endParaRPr>
          </a:p>
          <a:p>
            <a:pPr marL="374904" lvl="1" defTabSz="749808">
              <a:spcAft>
                <a:spcPts val="600"/>
              </a:spcAft>
            </a:pPr>
            <a:endParaRPr lang="en-GB" sz="1476" kern="1200" dirty="0">
              <a:solidFill>
                <a:schemeClr val="tx1"/>
              </a:solidFill>
              <a:latin typeface="+mn-lt"/>
              <a:ea typeface="+mn-ea"/>
              <a:cs typeface="+mn-cs"/>
            </a:endParaRPr>
          </a:p>
          <a:p>
            <a:pPr marL="374904" lvl="1" defTabSz="749808">
              <a:spcAft>
                <a:spcPts val="600"/>
              </a:spcAft>
            </a:pPr>
            <a:endParaRPr lang="en-GB" sz="1476" kern="1200" dirty="0">
              <a:solidFill>
                <a:schemeClr val="tx1"/>
              </a:solidFill>
              <a:latin typeface="+mn-lt"/>
              <a:ea typeface="+mn-ea"/>
              <a:cs typeface="+mn-cs"/>
            </a:endParaRPr>
          </a:p>
          <a:p>
            <a:pPr defTabSz="749808">
              <a:spcAft>
                <a:spcPts val="600"/>
              </a:spcAft>
            </a:pPr>
            <a:endParaRPr lang="en-GB" sz="1476" kern="1200" dirty="0">
              <a:solidFill>
                <a:schemeClr val="tx1"/>
              </a:solidFill>
              <a:latin typeface="+mn-lt"/>
              <a:ea typeface="+mn-ea"/>
              <a:cs typeface="+mn-cs"/>
            </a:endParaRPr>
          </a:p>
          <a:p>
            <a:pPr marL="0" indent="0">
              <a:spcAft>
                <a:spcPts val="600"/>
              </a:spcAft>
              <a:buNone/>
            </a:pPr>
            <a:endParaRPr lang="en-GB" dirty="0"/>
          </a:p>
        </p:txBody>
      </p:sp>
      <p:pic>
        <p:nvPicPr>
          <p:cNvPr id="4" name="Slide 5">
            <a:hlinkClick r:id="" action="ppaction://media"/>
            <a:extLst>
              <a:ext uri="{FF2B5EF4-FFF2-40B4-BE49-F238E27FC236}">
                <a16:creationId xmlns:a16="http://schemas.microsoft.com/office/drawing/2014/main" id="{0237CCB6-FEF9-F627-9C27-875A3B2071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0284" y="6154187"/>
            <a:ext cx="336576" cy="336576"/>
          </a:xfrm>
          <a:prstGeom prst="rect">
            <a:avLst/>
          </a:prstGeom>
        </p:spPr>
      </p:pic>
      <p:sp>
        <p:nvSpPr>
          <p:cNvPr id="5" name="Footer Placeholder 4">
            <a:extLst>
              <a:ext uri="{FF2B5EF4-FFF2-40B4-BE49-F238E27FC236}">
                <a16:creationId xmlns:a16="http://schemas.microsoft.com/office/drawing/2014/main" id="{8926344E-314D-330A-8F04-5C3A39E54D26}"/>
              </a:ext>
            </a:extLst>
          </p:cNvPr>
          <p:cNvSpPr>
            <a:spLocks/>
          </p:cNvSpPr>
          <p:nvPr/>
        </p:nvSpPr>
        <p:spPr>
          <a:xfrm>
            <a:off x="2113720" y="6002991"/>
            <a:ext cx="3407834" cy="302393"/>
          </a:xfrm>
          <a:prstGeom prst="rect">
            <a:avLst/>
          </a:prstGeom>
        </p:spPr>
        <p:txBody>
          <a:bodyPr/>
          <a:lstStyle/>
          <a:p>
            <a:pPr defTabSz="749808">
              <a:spcAft>
                <a:spcPts val="600"/>
              </a:spcAft>
            </a:pPr>
            <a:r>
              <a:rPr lang="en-GB" sz="1476" kern="1200">
                <a:solidFill>
                  <a:schemeClr val="tx1"/>
                </a:solidFill>
                <a:latin typeface="+mn-lt"/>
                <a:ea typeface="+mn-ea"/>
                <a:cs typeface="+mn-cs"/>
              </a:rPr>
              <a:t>© Copyright April 2024</a:t>
            </a:r>
            <a:endParaRPr lang="en-GB"/>
          </a:p>
        </p:txBody>
      </p:sp>
    </p:spTree>
    <p:extLst>
      <p:ext uri="{BB962C8B-B14F-4D97-AF65-F5344CB8AC3E}">
        <p14:creationId xmlns:p14="http://schemas.microsoft.com/office/powerpoint/2010/main" val="124317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2D3E8A-34EF-437C-A52B-A1CF469AABEA}"/>
              </a:ext>
            </a:extLst>
          </p:cNvPr>
          <p:cNvSpPr>
            <a:spLocks noGrp="1"/>
          </p:cNvSpPr>
          <p:nvPr>
            <p:ph type="title"/>
          </p:nvPr>
        </p:nvSpPr>
        <p:spPr>
          <a:xfrm>
            <a:off x="1371597" y="348865"/>
            <a:ext cx="10044023" cy="877729"/>
          </a:xfrm>
        </p:spPr>
        <p:txBody>
          <a:bodyPr lIns="91440" tIns="45720" rIns="91440" bIns="45720" anchor="ctr">
            <a:normAutofit/>
          </a:bodyPr>
          <a:lstStyle/>
          <a:p>
            <a:r>
              <a:rPr lang="en-GB" sz="3200" dirty="0">
                <a:solidFill>
                  <a:srgbClr val="FFFFFF"/>
                </a:solidFill>
              </a:rPr>
              <a:t>Core Principles Underpinning Strength Based Approaches</a:t>
            </a:r>
            <a:endParaRPr lang="en-GB" sz="3200" dirty="0">
              <a:solidFill>
                <a:srgbClr val="FFFFFF"/>
              </a:solidFill>
              <a:cs typeface="Calibri Light"/>
            </a:endParaRPr>
          </a:p>
        </p:txBody>
      </p:sp>
      <p:sp>
        <p:nvSpPr>
          <p:cNvPr id="3" name="Content Placeholder 2">
            <a:extLst>
              <a:ext uri="{FF2B5EF4-FFF2-40B4-BE49-F238E27FC236}">
                <a16:creationId xmlns:a16="http://schemas.microsoft.com/office/drawing/2014/main" id="{276A27DF-DA8B-4D12-B062-AAD51F7842BC}"/>
              </a:ext>
            </a:extLst>
          </p:cNvPr>
          <p:cNvSpPr>
            <a:spLocks/>
          </p:cNvSpPr>
          <p:nvPr/>
        </p:nvSpPr>
        <p:spPr>
          <a:xfrm>
            <a:off x="1468063" y="2112579"/>
            <a:ext cx="9357249" cy="3175239"/>
          </a:xfrm>
          <a:prstGeom prst="rect">
            <a:avLst/>
          </a:prstGeom>
        </p:spPr>
        <p:txBody>
          <a:bodyPr lIns="91440" tIns="45720" rIns="91440" bIns="45720" anchor="t"/>
          <a:lstStyle/>
          <a:p>
            <a:pPr marL="804672" lvl="2" defTabSz="804672">
              <a:spcAft>
                <a:spcPts val="600"/>
              </a:spcAft>
            </a:pPr>
            <a:r>
              <a:rPr lang="en-GB" sz="3600" kern="1200" dirty="0">
                <a:solidFill>
                  <a:srgbClr val="303030"/>
                </a:solidFill>
                <a:latin typeface="+mn-lt"/>
                <a:ea typeface="+mn-ea"/>
                <a:cs typeface="+mn-cs"/>
              </a:rPr>
              <a:t>Community / Social inclusion</a:t>
            </a:r>
          </a:p>
          <a:p>
            <a:pPr marL="804672" lvl="2" defTabSz="804672">
              <a:spcAft>
                <a:spcPts val="600"/>
              </a:spcAft>
            </a:pPr>
            <a:endParaRPr lang="en-GB" sz="3600" kern="1200" dirty="0">
              <a:solidFill>
                <a:srgbClr val="303030"/>
              </a:solidFill>
              <a:latin typeface="+mn-lt"/>
              <a:ea typeface="+mn-ea"/>
              <a:cs typeface="+mn-cs"/>
            </a:endParaRPr>
          </a:p>
          <a:p>
            <a:pPr marL="804672" lvl="2" defTabSz="804672">
              <a:spcAft>
                <a:spcPts val="600"/>
              </a:spcAft>
            </a:pPr>
            <a:r>
              <a:rPr lang="en-GB" sz="3600" kern="1200" dirty="0">
                <a:solidFill>
                  <a:srgbClr val="303030"/>
                </a:solidFill>
                <a:latin typeface="+mn-lt"/>
                <a:ea typeface="+mn-ea"/>
                <a:cs typeface="+mn-cs"/>
              </a:rPr>
              <a:t>Opportunity</a:t>
            </a:r>
          </a:p>
          <a:p>
            <a:pPr marL="804672" lvl="2" defTabSz="804672">
              <a:spcAft>
                <a:spcPts val="600"/>
              </a:spcAft>
            </a:pPr>
            <a:endParaRPr lang="en-GB" sz="3600" kern="1200" dirty="0">
              <a:solidFill>
                <a:srgbClr val="303030"/>
              </a:solidFill>
              <a:latin typeface="+mn-lt"/>
              <a:ea typeface="+mn-ea"/>
              <a:cs typeface="+mn-cs"/>
            </a:endParaRPr>
          </a:p>
          <a:p>
            <a:pPr marL="804672" lvl="2" defTabSz="804672">
              <a:spcAft>
                <a:spcPts val="600"/>
              </a:spcAft>
            </a:pPr>
            <a:r>
              <a:rPr lang="en-GB" sz="3600" kern="1200" dirty="0">
                <a:solidFill>
                  <a:srgbClr val="303030"/>
                </a:solidFill>
                <a:latin typeface="+mn-lt"/>
                <a:ea typeface="+mn-ea"/>
                <a:cs typeface="+mn-cs"/>
              </a:rPr>
              <a:t>Wellbeing</a:t>
            </a:r>
            <a:endParaRPr lang="en-GB" sz="3600" dirty="0"/>
          </a:p>
        </p:txBody>
      </p:sp>
      <p:pic>
        <p:nvPicPr>
          <p:cNvPr id="4" name="Slide 6 Recorded Sound">
            <a:hlinkClick r:id="" action="ppaction://media"/>
            <a:extLst>
              <a:ext uri="{FF2B5EF4-FFF2-40B4-BE49-F238E27FC236}">
                <a16:creationId xmlns:a16="http://schemas.microsoft.com/office/drawing/2014/main" id="{2E23F7D7-484D-0659-F53E-CF6761C2C1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3681" y="5962115"/>
            <a:ext cx="361633" cy="361633"/>
          </a:xfrm>
          <a:prstGeom prst="rect">
            <a:avLst/>
          </a:prstGeom>
        </p:spPr>
      </p:pic>
      <p:sp>
        <p:nvSpPr>
          <p:cNvPr id="5" name="Footer Placeholder 4">
            <a:extLst>
              <a:ext uri="{FF2B5EF4-FFF2-40B4-BE49-F238E27FC236}">
                <a16:creationId xmlns:a16="http://schemas.microsoft.com/office/drawing/2014/main" id="{058AA556-C927-FFE8-026D-672888288406}"/>
              </a:ext>
            </a:extLst>
          </p:cNvPr>
          <p:cNvSpPr>
            <a:spLocks/>
          </p:cNvSpPr>
          <p:nvPr/>
        </p:nvSpPr>
        <p:spPr>
          <a:xfrm>
            <a:off x="1390629" y="5980480"/>
            <a:ext cx="3661532" cy="324904"/>
          </a:xfrm>
          <a:prstGeom prst="rect">
            <a:avLst/>
          </a:prstGeom>
        </p:spPr>
        <p:txBody>
          <a:bodyPr/>
          <a:lstStyle/>
          <a:p>
            <a:pPr defTabSz="804672">
              <a:spcAft>
                <a:spcPts val="600"/>
              </a:spcAft>
            </a:pPr>
            <a:r>
              <a:rPr lang="en-GB" sz="1584" kern="1200">
                <a:solidFill>
                  <a:schemeClr val="tx1"/>
                </a:solidFill>
                <a:latin typeface="+mn-lt"/>
                <a:ea typeface="+mn-ea"/>
                <a:cs typeface="+mn-cs"/>
              </a:rPr>
              <a:t>© Copyright April 2024</a:t>
            </a:r>
            <a:endParaRPr lang="en-GB"/>
          </a:p>
        </p:txBody>
      </p:sp>
    </p:spTree>
    <p:extLst>
      <p:ext uri="{BB962C8B-B14F-4D97-AF65-F5344CB8AC3E}">
        <p14:creationId xmlns:p14="http://schemas.microsoft.com/office/powerpoint/2010/main" val="72828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DB36A51-49AF-4599-9B96-C8DD7B73E702}"/>
              </a:ext>
            </a:extLst>
          </p:cNvPr>
          <p:cNvSpPr>
            <a:spLocks noGrp="1"/>
          </p:cNvSpPr>
          <p:nvPr>
            <p:ph type="title"/>
          </p:nvPr>
        </p:nvSpPr>
        <p:spPr>
          <a:xfrm>
            <a:off x="1371597" y="348865"/>
            <a:ext cx="10044023" cy="877729"/>
          </a:xfrm>
        </p:spPr>
        <p:txBody>
          <a:bodyPr lIns="91440" tIns="45720" rIns="91440" bIns="45720" anchor="ctr">
            <a:normAutofit/>
          </a:bodyPr>
          <a:lstStyle/>
          <a:p>
            <a:r>
              <a:rPr lang="en-GB" sz="4000" kern="1800" dirty="0">
                <a:solidFill>
                  <a:srgbClr val="FFFFFF"/>
                </a:solidFill>
                <a:effectLst/>
                <a:latin typeface="Open Sans"/>
                <a:ea typeface="Times New Roman" panose="02020603050405020304" pitchFamily="18" charset="0"/>
                <a:cs typeface="Times New Roman"/>
              </a:rPr>
              <a:t>The Care Act 2014 – 7 step approach</a:t>
            </a:r>
            <a:endParaRPr lang="en-GB" sz="4000" dirty="0">
              <a:solidFill>
                <a:srgbClr val="FFFFFF"/>
              </a:solidFill>
              <a:latin typeface="Open Sans"/>
              <a:cs typeface="Times New Roman"/>
            </a:endParaRPr>
          </a:p>
        </p:txBody>
      </p:sp>
      <p:sp>
        <p:nvSpPr>
          <p:cNvPr id="3" name="Content Placeholder 2">
            <a:extLst>
              <a:ext uri="{FF2B5EF4-FFF2-40B4-BE49-F238E27FC236}">
                <a16:creationId xmlns:a16="http://schemas.microsoft.com/office/drawing/2014/main" id="{A1811681-195B-498B-BBCF-23827EAB6664}"/>
              </a:ext>
            </a:extLst>
          </p:cNvPr>
          <p:cNvSpPr>
            <a:spLocks/>
          </p:cNvSpPr>
          <p:nvPr/>
        </p:nvSpPr>
        <p:spPr>
          <a:xfrm>
            <a:off x="311727" y="1677767"/>
            <a:ext cx="11568546" cy="3915587"/>
          </a:xfrm>
          <a:prstGeom prst="rect">
            <a:avLst/>
          </a:prstGeom>
        </p:spPr>
        <p:txBody>
          <a:bodyPr lIns="91440" tIns="45720" rIns="91440" bIns="45720" anchor="t"/>
          <a:lstStyle/>
          <a:p>
            <a:pPr marL="457200" indent="-457200" defTabSz="685800">
              <a:spcAft>
                <a:spcPts val="600"/>
              </a:spcAft>
              <a:buFont typeface="Arial" panose="020B0604020202020204" pitchFamily="34" charset="0"/>
              <a:buChar char="•"/>
            </a:pPr>
            <a:r>
              <a:rPr lang="en-GB" sz="2800" kern="1200" dirty="0">
                <a:solidFill>
                  <a:schemeClr val="tx1"/>
                </a:solidFill>
                <a:latin typeface="+mn-lt"/>
                <a:ea typeface="+mn-ea"/>
                <a:cs typeface="+mn-cs"/>
              </a:rPr>
              <a:t>The main aim of the Care Act is to promote people’s wellbeing and independence, which is broader than meeting eligible needs. </a:t>
            </a:r>
          </a:p>
          <a:p>
            <a:pPr marL="457200" indent="-457200" defTabSz="685800">
              <a:spcAft>
                <a:spcPts val="600"/>
              </a:spcAft>
              <a:buFont typeface="Arial" panose="020B0604020202020204" pitchFamily="34" charset="0"/>
              <a:buChar char="•"/>
            </a:pPr>
            <a:r>
              <a:rPr lang="en-GB" sz="2800" kern="1200" dirty="0">
                <a:solidFill>
                  <a:schemeClr val="tx1"/>
                </a:solidFill>
                <a:latin typeface="+mn-lt"/>
                <a:ea typeface="+mn-ea"/>
                <a:cs typeface="+mn-cs"/>
              </a:rPr>
              <a:t>Which puts a strengths-based approach at the centre of any intervention, placing the individual, at the centre of the process and highlights ‘what is working, what can we do to support you'  identifying the resources some has within themselves as well as who and what support they have around them</a:t>
            </a:r>
          </a:p>
          <a:p>
            <a:pPr marL="457200" indent="-457200" defTabSz="685800">
              <a:spcAft>
                <a:spcPts val="600"/>
              </a:spcAft>
              <a:buFont typeface="Arial" panose="020B0604020202020204" pitchFamily="34" charset="0"/>
              <a:buChar char="•"/>
            </a:pPr>
            <a:r>
              <a:rPr lang="en-GB" sz="2800" kern="1200" dirty="0">
                <a:solidFill>
                  <a:schemeClr val="tx1"/>
                </a:solidFill>
                <a:latin typeface="+mn-lt"/>
                <a:ea typeface="+mn-ea"/>
                <a:cs typeface="+mn-cs"/>
              </a:rPr>
              <a:t>This ensures that all their strengths and talents are identified and considered in all interventions: not just their needs and personal outcome such as what is important for them or what would they like to achieve.</a:t>
            </a:r>
          </a:p>
          <a:p>
            <a:pPr>
              <a:spcAft>
                <a:spcPts val="600"/>
              </a:spcAft>
            </a:pPr>
            <a:endParaRPr lang="en-GB" dirty="0"/>
          </a:p>
        </p:txBody>
      </p:sp>
      <p:pic>
        <p:nvPicPr>
          <p:cNvPr id="4" name="Slide 8" title="Please click for additional narrative">
            <a:hlinkClick r:id="" action="ppaction://media"/>
            <a:extLst>
              <a:ext uri="{FF2B5EF4-FFF2-40B4-BE49-F238E27FC236}">
                <a16:creationId xmlns:a16="http://schemas.microsoft.com/office/drawing/2014/main" id="{DA62A597-8140-0876-C029-369C28B8F9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597" y="6250759"/>
            <a:ext cx="649747" cy="404980"/>
          </a:xfrm>
          <a:prstGeom prst="rect">
            <a:avLst/>
          </a:prstGeom>
        </p:spPr>
      </p:pic>
      <p:sp>
        <p:nvSpPr>
          <p:cNvPr id="5" name="Footer Placeholder 4">
            <a:extLst>
              <a:ext uri="{FF2B5EF4-FFF2-40B4-BE49-F238E27FC236}">
                <a16:creationId xmlns:a16="http://schemas.microsoft.com/office/drawing/2014/main" id="{0BF7471E-73DB-932A-0AFB-313AA50D07A7}"/>
              </a:ext>
            </a:extLst>
          </p:cNvPr>
          <p:cNvSpPr>
            <a:spLocks/>
          </p:cNvSpPr>
          <p:nvPr/>
        </p:nvSpPr>
        <p:spPr>
          <a:xfrm>
            <a:off x="2120161" y="6028166"/>
            <a:ext cx="3124128" cy="277218"/>
          </a:xfrm>
          <a:prstGeom prst="rect">
            <a:avLst/>
          </a:prstGeom>
        </p:spPr>
        <p:txBody>
          <a:bodyPr/>
          <a:lstStyle/>
          <a:p>
            <a:pPr defTabSz="685800">
              <a:spcAft>
                <a:spcPts val="600"/>
              </a:spcAft>
            </a:pPr>
            <a:r>
              <a:rPr lang="en-GB" sz="1350" kern="1200">
                <a:solidFill>
                  <a:schemeClr val="tx1"/>
                </a:solidFill>
                <a:latin typeface="+mn-lt"/>
                <a:ea typeface="+mn-ea"/>
                <a:cs typeface="+mn-cs"/>
              </a:rPr>
              <a:t>© Copyright April 2024</a:t>
            </a:r>
            <a:endParaRPr lang="en-GB"/>
          </a:p>
        </p:txBody>
      </p:sp>
    </p:spTree>
    <p:extLst>
      <p:ext uri="{BB962C8B-B14F-4D97-AF65-F5344CB8AC3E}">
        <p14:creationId xmlns:p14="http://schemas.microsoft.com/office/powerpoint/2010/main" val="158476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6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49A093-024D-46E4-BD49-A5E72C665BA9}"/>
              </a:ext>
            </a:extLst>
          </p:cNvPr>
          <p:cNvSpPr>
            <a:spLocks noGrp="1"/>
          </p:cNvSpPr>
          <p:nvPr>
            <p:ph type="title"/>
          </p:nvPr>
        </p:nvSpPr>
        <p:spPr>
          <a:xfrm>
            <a:off x="1371597" y="348865"/>
            <a:ext cx="10044023" cy="877729"/>
          </a:xfrm>
        </p:spPr>
        <p:txBody>
          <a:bodyPr lIns="91440" tIns="45720" rIns="91440" bIns="45720" anchor="ctr">
            <a:normAutofit/>
          </a:bodyPr>
          <a:lstStyle/>
          <a:p>
            <a:r>
              <a:rPr lang="en-GB" sz="3400">
                <a:solidFill>
                  <a:srgbClr val="FFFFFF"/>
                </a:solidFill>
              </a:rPr>
              <a:t>Building on the principles of the Mental Capacity Act</a:t>
            </a:r>
            <a:endParaRPr lang="en-GB" sz="3400">
              <a:solidFill>
                <a:srgbClr val="FFFFFF"/>
              </a:solidFill>
              <a:cs typeface="Calibri Light"/>
            </a:endParaRPr>
          </a:p>
        </p:txBody>
      </p:sp>
      <p:sp>
        <p:nvSpPr>
          <p:cNvPr id="3" name="Content Placeholder 2">
            <a:extLst>
              <a:ext uri="{FF2B5EF4-FFF2-40B4-BE49-F238E27FC236}">
                <a16:creationId xmlns:a16="http://schemas.microsoft.com/office/drawing/2014/main" id="{A107CC49-F130-4DB3-8654-1C21B689CDEB}"/>
              </a:ext>
            </a:extLst>
          </p:cNvPr>
          <p:cNvSpPr>
            <a:spLocks/>
          </p:cNvSpPr>
          <p:nvPr/>
        </p:nvSpPr>
        <p:spPr>
          <a:xfrm>
            <a:off x="510639" y="1832764"/>
            <a:ext cx="11234057" cy="3534363"/>
          </a:xfrm>
          <a:prstGeom prst="rect">
            <a:avLst/>
          </a:prstGeom>
        </p:spPr>
        <p:txBody>
          <a:bodyPr lIns="91440" tIns="45720" rIns="91440" bIns="45720" anchor="t"/>
          <a:lstStyle/>
          <a:p>
            <a:pPr marL="342900" indent="-342900" defTabSz="685800">
              <a:spcAft>
                <a:spcPts val="600"/>
              </a:spcAft>
              <a:buFont typeface="Arial" panose="020B0604020202020204" pitchFamily="34" charset="0"/>
              <a:buChar char="•"/>
            </a:pPr>
            <a:r>
              <a:rPr lang="en-GB" sz="2800" kern="1200" dirty="0">
                <a:solidFill>
                  <a:schemeClr val="tx1"/>
                </a:solidFill>
                <a:latin typeface="Calibri"/>
                <a:ea typeface="+mn-ea"/>
                <a:cs typeface="Times New Roman"/>
              </a:rPr>
              <a:t>Fully participating in the conversation</a:t>
            </a:r>
          </a:p>
          <a:p>
            <a:pPr marL="342900" indent="-342900" defTabSz="685800">
              <a:spcAft>
                <a:spcPts val="600"/>
              </a:spcAft>
              <a:buFont typeface="Arial" panose="020B0604020202020204" pitchFamily="34" charset="0"/>
              <a:buChar char="•"/>
            </a:pPr>
            <a:r>
              <a:rPr lang="en-GB" sz="2800" kern="1200" dirty="0">
                <a:solidFill>
                  <a:schemeClr val="tx1"/>
                </a:solidFill>
                <a:latin typeface="Calibri"/>
                <a:ea typeface="+mn-ea"/>
                <a:cs typeface="Times New Roman"/>
              </a:rPr>
              <a:t>There are occasions when people can’t participate in the conversation as fully as it is desirable. </a:t>
            </a:r>
            <a:endParaRPr lang="en-GB" sz="2800" kern="1200" dirty="0">
              <a:solidFill>
                <a:schemeClr val="tx1"/>
              </a:solidFill>
              <a:latin typeface="Calibri" panose="020F0502020204030204" pitchFamily="34" charset="0"/>
              <a:ea typeface="+mn-ea"/>
              <a:cs typeface="Times New Roman" panose="02020603050405020304" pitchFamily="18" charset="0"/>
            </a:endParaRPr>
          </a:p>
          <a:p>
            <a:pPr marL="342900" indent="-342900" defTabSz="685800">
              <a:spcAft>
                <a:spcPts val="600"/>
              </a:spcAft>
              <a:buFont typeface="Arial" panose="020B0604020202020204" pitchFamily="34" charset="0"/>
              <a:buChar char="•"/>
            </a:pPr>
            <a:r>
              <a:rPr lang="en-GB" sz="2800" kern="1200" dirty="0">
                <a:solidFill>
                  <a:schemeClr val="tx1"/>
                </a:solidFill>
                <a:latin typeface="Calibri"/>
                <a:ea typeface="+mn-ea"/>
                <a:cs typeface="Times New Roman"/>
              </a:rPr>
              <a:t>For example, the individual may: -</a:t>
            </a:r>
          </a:p>
          <a:p>
            <a:pPr marL="800100" lvl="1" indent="-342900" defTabSz="685800">
              <a:spcAft>
                <a:spcPts val="600"/>
              </a:spcAft>
              <a:buFont typeface="Arial" panose="020B0604020202020204" pitchFamily="34" charset="0"/>
              <a:buChar char="•"/>
            </a:pPr>
            <a:r>
              <a:rPr lang="en-GB" sz="2800" kern="1200" dirty="0">
                <a:solidFill>
                  <a:schemeClr val="tx1"/>
                </a:solidFill>
                <a:latin typeface="Calibri"/>
                <a:ea typeface="+mn-ea"/>
                <a:cs typeface="Times New Roman"/>
              </a:rPr>
              <a:t>lack capacity’,</a:t>
            </a:r>
          </a:p>
          <a:p>
            <a:pPr marL="800100" lvl="1" indent="-342900" defTabSz="685800">
              <a:spcAft>
                <a:spcPts val="600"/>
              </a:spcAft>
              <a:buFont typeface="Arial" panose="020B0604020202020204" pitchFamily="34" charset="0"/>
              <a:buChar char="•"/>
            </a:pPr>
            <a:r>
              <a:rPr lang="en-GB" sz="2800" kern="1200" dirty="0">
                <a:solidFill>
                  <a:schemeClr val="tx1"/>
                </a:solidFill>
                <a:latin typeface="Calibri"/>
                <a:ea typeface="+mn-ea"/>
                <a:cs typeface="Times New Roman"/>
              </a:rPr>
              <a:t>be ‘overwhelmed by the circumstances’, </a:t>
            </a:r>
            <a:endParaRPr lang="en-GB" sz="2800" dirty="0">
              <a:latin typeface="Calibri"/>
              <a:cs typeface="Times New Roman" panose="02020603050405020304" pitchFamily="18" charset="0"/>
            </a:endParaRPr>
          </a:p>
          <a:p>
            <a:pPr marL="800100" lvl="1" indent="-342900" defTabSz="685800">
              <a:spcAft>
                <a:spcPts val="600"/>
              </a:spcAft>
              <a:buFont typeface="Arial" panose="020B0604020202020204" pitchFamily="34" charset="0"/>
              <a:buChar char="•"/>
            </a:pPr>
            <a:r>
              <a:rPr lang="en-GB" sz="2800" kern="1200" dirty="0">
                <a:solidFill>
                  <a:schemeClr val="tx1"/>
                </a:solidFill>
                <a:latin typeface="Calibri"/>
                <a:ea typeface="+mn-ea"/>
                <a:cs typeface="Times New Roman"/>
              </a:rPr>
              <a:t>lack insight into their problems’, or </a:t>
            </a:r>
            <a:endParaRPr lang="en-GB" sz="2800" dirty="0">
              <a:latin typeface="Calibri"/>
              <a:cs typeface="Times New Roman" panose="02020603050405020304" pitchFamily="18" charset="0"/>
            </a:endParaRPr>
          </a:p>
          <a:p>
            <a:pPr marL="800100" lvl="1" indent="-342900" defTabSz="685800">
              <a:spcAft>
                <a:spcPts val="600"/>
              </a:spcAft>
              <a:buFont typeface="Arial" panose="020B0604020202020204" pitchFamily="34" charset="0"/>
              <a:buChar char="•"/>
            </a:pPr>
            <a:r>
              <a:rPr lang="en-GB" sz="2800" kern="1200" dirty="0">
                <a:solidFill>
                  <a:schemeClr val="tx1"/>
                </a:solidFill>
                <a:latin typeface="Calibri"/>
                <a:ea typeface="+mn-ea"/>
                <a:cs typeface="Times New Roman"/>
              </a:rPr>
              <a:t>have cognitive problems that pose a barrier to their understanding and communication skills’</a:t>
            </a:r>
          </a:p>
          <a:p>
            <a:pPr>
              <a:spcAft>
                <a:spcPts val="600"/>
              </a:spcAft>
            </a:pPr>
            <a:endParaRPr lang="en-GB" dirty="0"/>
          </a:p>
        </p:txBody>
      </p:sp>
      <p:pic>
        <p:nvPicPr>
          <p:cNvPr id="4" name="Slide 9 Recorded Sound">
            <a:hlinkClick r:id="" action="ppaction://media"/>
            <a:extLst>
              <a:ext uri="{FF2B5EF4-FFF2-40B4-BE49-F238E27FC236}">
                <a16:creationId xmlns:a16="http://schemas.microsoft.com/office/drawing/2014/main" id="{34B02EF5-C711-9B92-2BDC-E545569B7D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6847" y="6067561"/>
            <a:ext cx="307584" cy="307584"/>
          </a:xfrm>
          <a:prstGeom prst="rect">
            <a:avLst/>
          </a:prstGeom>
        </p:spPr>
      </p:pic>
      <p:sp>
        <p:nvSpPr>
          <p:cNvPr id="5" name="Footer Placeholder 4">
            <a:extLst>
              <a:ext uri="{FF2B5EF4-FFF2-40B4-BE49-F238E27FC236}">
                <a16:creationId xmlns:a16="http://schemas.microsoft.com/office/drawing/2014/main" id="{11AC3BB3-20DD-D691-3F0D-749F358B280C}"/>
              </a:ext>
            </a:extLst>
          </p:cNvPr>
          <p:cNvSpPr>
            <a:spLocks/>
          </p:cNvSpPr>
          <p:nvPr/>
        </p:nvSpPr>
        <p:spPr>
          <a:xfrm>
            <a:off x="2282399" y="6029039"/>
            <a:ext cx="3114284" cy="276345"/>
          </a:xfrm>
          <a:prstGeom prst="rect">
            <a:avLst/>
          </a:prstGeom>
        </p:spPr>
        <p:txBody>
          <a:bodyPr/>
          <a:lstStyle/>
          <a:p>
            <a:pPr defTabSz="685800">
              <a:spcAft>
                <a:spcPts val="600"/>
              </a:spcAft>
            </a:pPr>
            <a:r>
              <a:rPr lang="en-GB" sz="1350" kern="1200">
                <a:solidFill>
                  <a:schemeClr val="tx1"/>
                </a:solidFill>
                <a:latin typeface="+mn-lt"/>
                <a:ea typeface="+mn-ea"/>
                <a:cs typeface="+mn-cs"/>
              </a:rPr>
              <a:t>© Copyright April 2024</a:t>
            </a:r>
            <a:endParaRPr lang="en-GB"/>
          </a:p>
        </p:txBody>
      </p:sp>
    </p:spTree>
    <p:extLst>
      <p:ext uri="{BB962C8B-B14F-4D97-AF65-F5344CB8AC3E}">
        <p14:creationId xmlns:p14="http://schemas.microsoft.com/office/powerpoint/2010/main" val="208144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CAB5EE-0E4E-40E2-8323-05A5818D455C}"/>
              </a:ext>
            </a:extLst>
          </p:cNvPr>
          <p:cNvSpPr>
            <a:spLocks noGrp="1"/>
          </p:cNvSpPr>
          <p:nvPr>
            <p:ph type="title"/>
          </p:nvPr>
        </p:nvSpPr>
        <p:spPr>
          <a:xfrm>
            <a:off x="586478" y="1683756"/>
            <a:ext cx="3115265" cy="2396359"/>
          </a:xfrm>
        </p:spPr>
        <p:txBody>
          <a:bodyPr anchor="b">
            <a:normAutofit/>
          </a:bodyPr>
          <a:lstStyle/>
          <a:p>
            <a:pPr algn="r"/>
            <a:r>
              <a:rPr lang="en-GB" sz="4000">
                <a:solidFill>
                  <a:srgbClr val="FFFFFF"/>
                </a:solidFill>
              </a:rPr>
              <a:t>Fundamental change</a:t>
            </a:r>
          </a:p>
        </p:txBody>
      </p:sp>
      <p:sp>
        <p:nvSpPr>
          <p:cNvPr id="7" name="Content Placeholder 4">
            <a:extLst>
              <a:ext uri="{FF2B5EF4-FFF2-40B4-BE49-F238E27FC236}">
                <a16:creationId xmlns:a16="http://schemas.microsoft.com/office/drawing/2014/main" id="{68E4B538-79CE-49F3-B00A-D86757FCBB2B}"/>
              </a:ext>
            </a:extLst>
          </p:cNvPr>
          <p:cNvSpPr>
            <a:spLocks/>
          </p:cNvSpPr>
          <p:nvPr/>
        </p:nvSpPr>
        <p:spPr>
          <a:xfrm>
            <a:off x="4487451" y="630472"/>
            <a:ext cx="3131858" cy="5497196"/>
          </a:xfrm>
          <a:prstGeom prst="rect">
            <a:avLst/>
          </a:prstGeom>
        </p:spPr>
        <p:txBody>
          <a:bodyPr lIns="91440" tIns="45720" rIns="91440" bIns="45720" anchor="t"/>
          <a:lstStyle/>
          <a:p>
            <a:pPr defTabSz="667512">
              <a:spcAft>
                <a:spcPts val="600"/>
              </a:spcAft>
            </a:pPr>
            <a:r>
              <a:rPr lang="en-GB" sz="2400" b="1" u="sng" dirty="0">
                <a:solidFill>
                  <a:srgbClr val="B30000"/>
                </a:solidFill>
              </a:rPr>
              <a:t>MOVE FROM </a:t>
            </a:r>
            <a:endParaRPr lang="en-GB" sz="2400" b="1" u="sng" kern="1200" dirty="0">
              <a:solidFill>
                <a:srgbClr val="B30000"/>
              </a:solidFill>
              <a:latin typeface="+mn-lt"/>
              <a:ea typeface="+mn-ea"/>
              <a:cs typeface="Calibri"/>
            </a:endParaRPr>
          </a:p>
          <a:p>
            <a:pPr marL="342900" indent="-342900" defTabSz="667512">
              <a:spcAft>
                <a:spcPts val="600"/>
              </a:spcAft>
              <a:buFont typeface="Arial" panose="020B0604020202020204" pitchFamily="34" charset="0"/>
              <a:buChar char="•"/>
            </a:pPr>
            <a:r>
              <a:rPr lang="en-GB" sz="2400" kern="1200" dirty="0">
                <a:solidFill>
                  <a:srgbClr val="B30000"/>
                </a:solidFill>
                <a:latin typeface="+mn-lt"/>
                <a:ea typeface="+mn-ea"/>
                <a:cs typeface="+mn-cs"/>
              </a:rPr>
              <a:t>Deficit model</a:t>
            </a:r>
          </a:p>
          <a:p>
            <a:pPr marL="342900" indent="-342900" defTabSz="667512">
              <a:spcAft>
                <a:spcPts val="600"/>
              </a:spcAft>
              <a:buFont typeface="Arial" panose="020B0604020202020204" pitchFamily="34" charset="0"/>
              <a:buChar char="•"/>
            </a:pPr>
            <a:r>
              <a:rPr lang="en-GB" sz="2400" kern="1200" dirty="0">
                <a:solidFill>
                  <a:srgbClr val="B30000"/>
                </a:solidFill>
                <a:latin typeface="+mn-lt"/>
                <a:ea typeface="+mn-ea"/>
                <a:cs typeface="+mn-cs"/>
              </a:rPr>
              <a:t>Focused on illness and what cannot do</a:t>
            </a:r>
          </a:p>
          <a:p>
            <a:pPr marL="342900" indent="-342900" defTabSz="667512">
              <a:spcAft>
                <a:spcPts val="600"/>
              </a:spcAft>
              <a:buFont typeface="Arial" panose="020B0604020202020204" pitchFamily="34" charset="0"/>
              <a:buChar char="•"/>
            </a:pPr>
            <a:r>
              <a:rPr lang="en-GB" sz="2400" kern="1200" dirty="0">
                <a:solidFill>
                  <a:srgbClr val="B30000"/>
                </a:solidFill>
                <a:latin typeface="+mn-lt"/>
                <a:ea typeface="+mn-ea"/>
                <a:cs typeface="+mn-cs"/>
              </a:rPr>
              <a:t>Eligibility criteria</a:t>
            </a:r>
          </a:p>
          <a:p>
            <a:pPr marL="342900" indent="-342900" defTabSz="667512">
              <a:spcAft>
                <a:spcPts val="600"/>
              </a:spcAft>
              <a:buFont typeface="Arial" panose="020B0604020202020204" pitchFamily="34" charset="0"/>
              <a:buChar char="•"/>
            </a:pPr>
            <a:r>
              <a:rPr lang="en-GB" sz="2400" kern="1200" dirty="0">
                <a:solidFill>
                  <a:srgbClr val="B30000"/>
                </a:solidFill>
                <a:latin typeface="+mn-lt"/>
                <a:ea typeface="+mn-ea"/>
                <a:cs typeface="+mn-cs"/>
              </a:rPr>
              <a:t>Resource management </a:t>
            </a:r>
          </a:p>
          <a:p>
            <a:pPr marL="342900" indent="-342900" defTabSz="667512">
              <a:spcAft>
                <a:spcPts val="600"/>
              </a:spcAft>
              <a:buFont typeface="Arial" panose="020B0604020202020204" pitchFamily="34" charset="0"/>
              <a:buChar char="•"/>
            </a:pPr>
            <a:r>
              <a:rPr lang="en-GB" sz="2400" kern="1200" dirty="0">
                <a:solidFill>
                  <a:srgbClr val="B30000"/>
                </a:solidFill>
                <a:latin typeface="+mn-lt"/>
                <a:ea typeface="+mn-ea"/>
                <a:cs typeface="+mn-cs"/>
              </a:rPr>
              <a:t>Provide services</a:t>
            </a:r>
          </a:p>
          <a:p>
            <a:pPr marL="342900" indent="-342900" defTabSz="667512">
              <a:spcAft>
                <a:spcPts val="600"/>
              </a:spcAft>
              <a:buFont typeface="Arial" panose="020B0604020202020204" pitchFamily="34" charset="0"/>
              <a:buChar char="•"/>
            </a:pPr>
            <a:r>
              <a:rPr lang="en-GB" sz="2400" kern="1200" dirty="0">
                <a:solidFill>
                  <a:srgbClr val="B30000"/>
                </a:solidFill>
                <a:latin typeface="+mn-lt"/>
                <a:ea typeface="+mn-ea"/>
                <a:cs typeface="+mn-cs"/>
              </a:rPr>
              <a:t>Professional as expert</a:t>
            </a:r>
            <a:endParaRPr lang="en-GB" sz="2400" dirty="0">
              <a:solidFill>
                <a:srgbClr val="FF0000"/>
              </a:solidFill>
            </a:endParaRPr>
          </a:p>
        </p:txBody>
      </p:sp>
      <p:sp>
        <p:nvSpPr>
          <p:cNvPr id="8" name="Content Placeholder 5">
            <a:extLst>
              <a:ext uri="{FF2B5EF4-FFF2-40B4-BE49-F238E27FC236}">
                <a16:creationId xmlns:a16="http://schemas.microsoft.com/office/drawing/2014/main" id="{BEDFADF4-16A4-40C4-8255-FE1E2ADCE9E3}"/>
              </a:ext>
            </a:extLst>
          </p:cNvPr>
          <p:cNvSpPr txBox="1">
            <a:spLocks/>
          </p:cNvSpPr>
          <p:nvPr/>
        </p:nvSpPr>
        <p:spPr>
          <a:xfrm>
            <a:off x="8324604" y="511388"/>
            <a:ext cx="3461038" cy="591316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67512">
              <a:spcBef>
                <a:spcPts val="730"/>
              </a:spcBef>
              <a:buNone/>
            </a:pPr>
            <a:r>
              <a:rPr lang="en-GB" b="1" u="sng" dirty="0">
                <a:solidFill>
                  <a:srgbClr val="006500"/>
                </a:solidFill>
              </a:rPr>
              <a:t>MOVE TO</a:t>
            </a:r>
            <a:endParaRPr lang="en-GB" b="1" u="sng" kern="1200" dirty="0">
              <a:solidFill>
                <a:srgbClr val="006500"/>
              </a:solidFill>
              <a:latin typeface="+mn-lt"/>
              <a:ea typeface="+mn-ea"/>
              <a:cs typeface="+mn-cs"/>
            </a:endParaRPr>
          </a:p>
          <a:p>
            <a:pPr defTabSz="667512">
              <a:spcBef>
                <a:spcPts val="730"/>
              </a:spcBef>
            </a:pPr>
            <a:r>
              <a:rPr lang="en-GB" kern="1200" dirty="0">
                <a:solidFill>
                  <a:srgbClr val="006500"/>
                </a:solidFill>
                <a:latin typeface="+mn-lt"/>
                <a:ea typeface="+mn-ea"/>
                <a:cs typeface="+mn-cs"/>
              </a:rPr>
              <a:t>Maximise involvement</a:t>
            </a:r>
          </a:p>
          <a:p>
            <a:pPr defTabSz="667512">
              <a:spcBef>
                <a:spcPts val="730"/>
              </a:spcBef>
            </a:pPr>
            <a:r>
              <a:rPr lang="en-GB" kern="1200" dirty="0">
                <a:solidFill>
                  <a:srgbClr val="006500"/>
                </a:solidFill>
                <a:latin typeface="+mn-lt"/>
                <a:ea typeface="+mn-ea"/>
                <a:cs typeface="+mn-cs"/>
              </a:rPr>
              <a:t>Focus on outcomes</a:t>
            </a:r>
            <a:endParaRPr lang="en-GB" kern="1200" dirty="0">
              <a:solidFill>
                <a:srgbClr val="006500"/>
              </a:solidFill>
              <a:latin typeface="+mn-lt"/>
              <a:ea typeface="+mn-ea"/>
              <a:cs typeface="Calibri"/>
            </a:endParaRPr>
          </a:p>
          <a:p>
            <a:pPr defTabSz="667512">
              <a:spcBef>
                <a:spcPts val="730"/>
              </a:spcBef>
            </a:pPr>
            <a:r>
              <a:rPr lang="en-GB" kern="1200" dirty="0">
                <a:solidFill>
                  <a:srgbClr val="006500"/>
                </a:solidFill>
                <a:latin typeface="+mn-lt"/>
                <a:ea typeface="+mn-ea"/>
                <a:cs typeface="+mn-cs"/>
              </a:rPr>
              <a:t>Promote wellbeing</a:t>
            </a:r>
          </a:p>
          <a:p>
            <a:pPr defTabSz="667512">
              <a:spcBef>
                <a:spcPts val="730"/>
              </a:spcBef>
            </a:pPr>
            <a:r>
              <a:rPr lang="en-GB" kern="1200" dirty="0">
                <a:solidFill>
                  <a:srgbClr val="006500"/>
                </a:solidFill>
                <a:latin typeface="+mn-lt"/>
                <a:ea typeface="+mn-ea"/>
                <a:cs typeface="+mn-cs"/>
              </a:rPr>
              <a:t>Promote Strengths</a:t>
            </a:r>
          </a:p>
          <a:p>
            <a:pPr defTabSz="667512">
              <a:spcBef>
                <a:spcPts val="730"/>
              </a:spcBef>
            </a:pPr>
            <a:r>
              <a:rPr lang="en-GB" kern="1200" dirty="0">
                <a:solidFill>
                  <a:srgbClr val="006500"/>
                </a:solidFill>
                <a:latin typeface="+mn-lt"/>
                <a:ea typeface="+mn-ea"/>
                <a:cs typeface="+mn-cs"/>
              </a:rPr>
              <a:t>Realistic/achievable aspirations </a:t>
            </a:r>
          </a:p>
          <a:p>
            <a:pPr defTabSz="667512">
              <a:spcBef>
                <a:spcPts val="730"/>
              </a:spcBef>
            </a:pPr>
            <a:r>
              <a:rPr lang="en-GB" kern="1200" dirty="0">
                <a:solidFill>
                  <a:srgbClr val="006500"/>
                </a:solidFill>
                <a:latin typeface="+mn-lt"/>
                <a:ea typeface="+mn-ea"/>
                <a:cs typeface="+mn-cs"/>
              </a:rPr>
              <a:t>Individual as expert about own needs</a:t>
            </a:r>
            <a:endParaRPr lang="en-GB" kern="1200" dirty="0">
              <a:solidFill>
                <a:srgbClr val="006500"/>
              </a:solidFill>
              <a:latin typeface="+mn-lt"/>
              <a:ea typeface="+mn-ea"/>
              <a:cs typeface="Calibri"/>
            </a:endParaRPr>
          </a:p>
          <a:p>
            <a:pPr marL="0" indent="0">
              <a:buFont typeface="Arial" panose="020B0604020202020204" pitchFamily="34" charset="0"/>
              <a:buNone/>
            </a:pPr>
            <a:endParaRPr lang="en-GB" dirty="0"/>
          </a:p>
        </p:txBody>
      </p:sp>
      <p:sp>
        <p:nvSpPr>
          <p:cNvPr id="3" name="Footer Placeholder 2">
            <a:extLst>
              <a:ext uri="{FF2B5EF4-FFF2-40B4-BE49-F238E27FC236}">
                <a16:creationId xmlns:a16="http://schemas.microsoft.com/office/drawing/2014/main" id="{78A1A323-ED40-DE29-6E65-97E54727B6A6}"/>
              </a:ext>
            </a:extLst>
          </p:cNvPr>
          <p:cNvSpPr>
            <a:spLocks/>
          </p:cNvSpPr>
          <p:nvPr/>
        </p:nvSpPr>
        <p:spPr>
          <a:xfrm>
            <a:off x="4905052" y="5088480"/>
            <a:ext cx="3032620" cy="269098"/>
          </a:xfrm>
          <a:prstGeom prst="rect">
            <a:avLst/>
          </a:prstGeom>
        </p:spPr>
        <p:txBody>
          <a:bodyPr/>
          <a:lstStyle/>
          <a:p>
            <a:pPr defTabSz="667512">
              <a:spcAft>
                <a:spcPts val="600"/>
              </a:spcAft>
            </a:pPr>
            <a:r>
              <a:rPr lang="en-GB" sz="1314" kern="1200">
                <a:solidFill>
                  <a:schemeClr val="tx1"/>
                </a:solidFill>
                <a:latin typeface="+mn-lt"/>
                <a:ea typeface="+mn-ea"/>
                <a:cs typeface="+mn-cs"/>
              </a:rPr>
              <a:t>© Copyright April 2024</a:t>
            </a:r>
            <a:endParaRPr lang="en-GB"/>
          </a:p>
        </p:txBody>
      </p:sp>
    </p:spTree>
    <p:extLst>
      <p:ext uri="{BB962C8B-B14F-4D97-AF65-F5344CB8AC3E}">
        <p14:creationId xmlns:p14="http://schemas.microsoft.com/office/powerpoint/2010/main" val="2082860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395410-0D99-4C94-AF41-179D358BB617}"/>
              </a:ext>
            </a:extLst>
          </p:cNvPr>
          <p:cNvSpPr>
            <a:spLocks noGrp="1"/>
          </p:cNvSpPr>
          <p:nvPr>
            <p:ph type="title"/>
          </p:nvPr>
        </p:nvSpPr>
        <p:spPr>
          <a:xfrm>
            <a:off x="586478" y="1683756"/>
            <a:ext cx="3115265" cy="2396359"/>
          </a:xfrm>
        </p:spPr>
        <p:txBody>
          <a:bodyPr anchor="b">
            <a:normAutofit/>
          </a:bodyPr>
          <a:lstStyle/>
          <a:p>
            <a:pPr algn="r"/>
            <a:r>
              <a:rPr lang="en-GB" sz="4000">
                <a:solidFill>
                  <a:srgbClr val="FFFFFF"/>
                </a:solidFill>
              </a:rPr>
              <a:t>What do we mean by Wellbeing?</a:t>
            </a:r>
          </a:p>
        </p:txBody>
      </p:sp>
      <p:sp>
        <p:nvSpPr>
          <p:cNvPr id="3" name="Content Placeholder 2">
            <a:extLst>
              <a:ext uri="{FF2B5EF4-FFF2-40B4-BE49-F238E27FC236}">
                <a16:creationId xmlns:a16="http://schemas.microsoft.com/office/drawing/2014/main" id="{C3D8A163-3CC3-4178-B623-ED7C92784588}"/>
              </a:ext>
            </a:extLst>
          </p:cNvPr>
          <p:cNvSpPr>
            <a:spLocks/>
          </p:cNvSpPr>
          <p:nvPr/>
        </p:nvSpPr>
        <p:spPr>
          <a:xfrm>
            <a:off x="4905052" y="2139793"/>
            <a:ext cx="6666833" cy="1016531"/>
          </a:xfrm>
          <a:prstGeom prst="rect">
            <a:avLst/>
          </a:prstGeom>
        </p:spPr>
        <p:txBody>
          <a:bodyPr lIns="91440" tIns="45720" rIns="91440" bIns="45720" anchor="t"/>
          <a:lstStyle/>
          <a:p>
            <a:pPr defTabSz="576072">
              <a:spcAft>
                <a:spcPts val="600"/>
              </a:spcAft>
            </a:pPr>
            <a:r>
              <a:rPr lang="en-GB" sz="4000" kern="1200" dirty="0">
                <a:solidFill>
                  <a:schemeClr val="tx1"/>
                </a:solidFill>
                <a:latin typeface="+mn-lt"/>
                <a:ea typeface="+mn-ea"/>
                <a:cs typeface="+mn-cs"/>
              </a:rPr>
              <a:t>Wellbeing is a broad concept – what does wellbeing mean to you?</a:t>
            </a:r>
            <a:endParaRPr lang="en-US" sz="4000" dirty="0"/>
          </a:p>
        </p:txBody>
      </p:sp>
      <p:pic>
        <p:nvPicPr>
          <p:cNvPr id="4" name="Slide11Recorded Sound">
            <a:hlinkClick r:id="" action="ppaction://media"/>
            <a:extLst>
              <a:ext uri="{FF2B5EF4-FFF2-40B4-BE49-F238E27FC236}">
                <a16:creationId xmlns:a16="http://schemas.microsoft.com/office/drawing/2014/main" id="{FE568A7A-1300-5020-767A-23218875B6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38737" y="6242203"/>
            <a:ext cx="257655" cy="257655"/>
          </a:xfrm>
          <a:prstGeom prst="rect">
            <a:avLst/>
          </a:prstGeom>
        </p:spPr>
      </p:pic>
      <p:sp>
        <p:nvSpPr>
          <p:cNvPr id="5" name="Footer Placeholder 4">
            <a:extLst>
              <a:ext uri="{FF2B5EF4-FFF2-40B4-BE49-F238E27FC236}">
                <a16:creationId xmlns:a16="http://schemas.microsoft.com/office/drawing/2014/main" id="{00B6EAFC-0B87-C103-6DA7-2FCD76F7871B}"/>
              </a:ext>
            </a:extLst>
          </p:cNvPr>
          <p:cNvSpPr>
            <a:spLocks/>
          </p:cNvSpPr>
          <p:nvPr/>
        </p:nvSpPr>
        <p:spPr>
          <a:xfrm>
            <a:off x="4905052" y="4583520"/>
            <a:ext cx="2608761" cy="231487"/>
          </a:xfrm>
          <a:prstGeom prst="rect">
            <a:avLst/>
          </a:prstGeom>
        </p:spPr>
        <p:txBody>
          <a:bodyPr/>
          <a:lstStyle/>
          <a:p>
            <a:pPr defTabSz="576072">
              <a:spcAft>
                <a:spcPts val="600"/>
              </a:spcAft>
            </a:pPr>
            <a:r>
              <a:rPr lang="en-GB" sz="1134" kern="1200">
                <a:solidFill>
                  <a:schemeClr val="tx1"/>
                </a:solidFill>
                <a:latin typeface="+mn-lt"/>
                <a:ea typeface="+mn-ea"/>
                <a:cs typeface="+mn-cs"/>
              </a:rPr>
              <a:t>© Copyright April 2024</a:t>
            </a:r>
            <a:endParaRPr lang="en-GB"/>
          </a:p>
        </p:txBody>
      </p:sp>
    </p:spTree>
    <p:extLst>
      <p:ext uri="{BB962C8B-B14F-4D97-AF65-F5344CB8AC3E}">
        <p14:creationId xmlns:p14="http://schemas.microsoft.com/office/powerpoint/2010/main" val="268865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Presentation">
  <a:themeElements>
    <a:clrScheme name="Blank Presentation 14">
      <a:dk1>
        <a:srgbClr val="5D5D5D"/>
      </a:dk1>
      <a:lt1>
        <a:srgbClr val="FFFFFF"/>
      </a:lt1>
      <a:dk2>
        <a:srgbClr val="86A20B"/>
      </a:dk2>
      <a:lt2>
        <a:srgbClr val="808080"/>
      </a:lt2>
      <a:accent1>
        <a:srgbClr val="BBE0E3"/>
      </a:accent1>
      <a:accent2>
        <a:srgbClr val="333399"/>
      </a:accent2>
      <a:accent3>
        <a:srgbClr val="FFFFFF"/>
      </a:accent3>
      <a:accent4>
        <a:srgbClr val="4E4E4E"/>
      </a:accent4>
      <a:accent5>
        <a:srgbClr val="DAEDEF"/>
      </a:accent5>
      <a:accent6>
        <a:srgbClr val="2D2D8A"/>
      </a:accent6>
      <a:hlink>
        <a:srgbClr val="009999"/>
      </a:hlink>
      <a:folHlink>
        <a:srgbClr val="99CC00"/>
      </a:folHlink>
    </a:clrScheme>
    <a:fontScheme name="Blank Presentation">
      <a:majorFont>
        <a:latin typeface="Arial Bold"/>
        <a:ea typeface="Geneva"/>
        <a:cs typeface=""/>
      </a:majorFont>
      <a:minorFont>
        <a:latin typeface="Arial"/>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Geneva"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Geneva" pitchFamily="-3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2D2D2D"/>
        </a:dk1>
        <a:lt1>
          <a:srgbClr val="FFFFFF"/>
        </a:lt1>
        <a:dk2>
          <a:srgbClr val="00CC33"/>
        </a:dk2>
        <a:lt2>
          <a:srgbClr val="808080"/>
        </a:lt2>
        <a:accent1>
          <a:srgbClr val="BBE0E3"/>
        </a:accent1>
        <a:accent2>
          <a:srgbClr val="333399"/>
        </a:accent2>
        <a:accent3>
          <a:srgbClr val="FFFFFF"/>
        </a:accent3>
        <a:accent4>
          <a:srgbClr val="252525"/>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14">
        <a:dk1>
          <a:srgbClr val="5D5D5D"/>
        </a:dk1>
        <a:lt1>
          <a:srgbClr val="FFFFFF"/>
        </a:lt1>
        <a:dk2>
          <a:srgbClr val="86A20B"/>
        </a:dk2>
        <a:lt2>
          <a:srgbClr val="808080"/>
        </a:lt2>
        <a:accent1>
          <a:srgbClr val="BBE0E3"/>
        </a:accent1>
        <a:accent2>
          <a:srgbClr val="333399"/>
        </a:accent2>
        <a:accent3>
          <a:srgbClr val="FFFFFF"/>
        </a:accent3>
        <a:accent4>
          <a:srgbClr val="4E4E4E"/>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026f531-5aca-4d3b-a787-44ca79b6ac54">
      <Terms xmlns="http://schemas.microsoft.com/office/infopath/2007/PartnerControls"/>
    </lcf76f155ced4ddcb4097134ff3c332f>
    <TaxCatchAll xmlns="7a785837-d2d9-4c59-aaa7-130db565e06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0FBB066BC9FF14686C228825D814545" ma:contentTypeVersion="13" ma:contentTypeDescription="Create a new document." ma:contentTypeScope="" ma:versionID="7d8d41490df36f506f0c8d1a309571d4">
  <xsd:schema xmlns:xsd="http://www.w3.org/2001/XMLSchema" xmlns:xs="http://www.w3.org/2001/XMLSchema" xmlns:p="http://schemas.microsoft.com/office/2006/metadata/properties" xmlns:ns2="5026f531-5aca-4d3b-a787-44ca79b6ac54" xmlns:ns3="7a785837-d2d9-4c59-aaa7-130db565e068" targetNamespace="http://schemas.microsoft.com/office/2006/metadata/properties" ma:root="true" ma:fieldsID="8c4cad389b2156eee2a659cfed4200a5" ns2:_="" ns3:_="">
    <xsd:import namespace="5026f531-5aca-4d3b-a787-44ca79b6ac54"/>
    <xsd:import namespace="7a785837-d2d9-4c59-aaa7-130db565e06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26f531-5aca-4d3b-a787-44ca79b6ac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9290ff7-9158-40dc-94cf-fe9c84514b8f"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785837-d2d9-4c59-aaa7-130db565e06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428c14d-a3eb-4d60-9919-b4b4ea8013e9}" ma:internalName="TaxCatchAll" ma:showField="CatchAllData" ma:web="7a785837-d2d9-4c59-aaa7-130db565e06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C6FF34-5ABB-45C2-A33C-B336D276E2AC}">
  <ds:schemaRefs>
    <ds:schemaRef ds:uri="http://schemas.microsoft.com/sharepoint/v3/contenttype/forms"/>
  </ds:schemaRefs>
</ds:datastoreItem>
</file>

<file path=customXml/itemProps2.xml><?xml version="1.0" encoding="utf-8"?>
<ds:datastoreItem xmlns:ds="http://schemas.openxmlformats.org/officeDocument/2006/customXml" ds:itemID="{FC2AE1D3-D58D-46D4-A649-2A07420EBA06}">
  <ds:schemaRefs>
    <ds:schemaRef ds:uri="http://schemas.microsoft.com/office/2006/metadata/properties"/>
    <ds:schemaRef ds:uri="http://schemas.microsoft.com/office/infopath/2007/PartnerControls"/>
    <ds:schemaRef ds:uri="http://schemas.microsoft.com/sharepoint/v3"/>
    <ds:schemaRef ds:uri="d3642eb7-81fa-4c69-88bf-340f610a5078"/>
    <ds:schemaRef ds:uri="b91edc07-00dd-4029-8c1c-60caaf030804"/>
    <ds:schemaRef ds:uri="5026f531-5aca-4d3b-a787-44ca79b6ac54"/>
    <ds:schemaRef ds:uri="7a785837-d2d9-4c59-aaa7-130db565e068"/>
  </ds:schemaRefs>
</ds:datastoreItem>
</file>

<file path=customXml/itemProps3.xml><?xml version="1.0" encoding="utf-8"?>
<ds:datastoreItem xmlns:ds="http://schemas.openxmlformats.org/officeDocument/2006/customXml" ds:itemID="{E5726F7F-EE53-48A6-A28C-07B57A0CEC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26f531-5aca-4d3b-a787-44ca79b6ac54"/>
    <ds:schemaRef ds:uri="7a785837-d2d9-4c59-aaa7-130db565e0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948</TotalTime>
  <Words>5788</Words>
  <Application>Microsoft Office PowerPoint</Application>
  <PresentationFormat>Widescreen</PresentationFormat>
  <Paragraphs>412</Paragraphs>
  <Slides>28</Slides>
  <Notes>26</Notes>
  <HiddenSlides>0</HiddenSlides>
  <MMClips>21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28</vt:i4>
      </vt:variant>
    </vt:vector>
  </HeadingPairs>
  <TitlesOfParts>
    <vt:vector size="39" baseType="lpstr">
      <vt:lpstr>Arial</vt:lpstr>
      <vt:lpstr>Arial Bold</vt:lpstr>
      <vt:lpstr>Calibri</vt:lpstr>
      <vt:lpstr>Calibri Light</vt:lpstr>
      <vt:lpstr>Open Sans</vt:lpstr>
      <vt:lpstr>Times New Roman</vt:lpstr>
      <vt:lpstr>Office Theme</vt:lpstr>
      <vt:lpstr>Custom Design</vt:lpstr>
      <vt:lpstr>Blank Presentation</vt:lpstr>
      <vt:lpstr>Office Theme</vt:lpstr>
      <vt:lpstr>Office Theme</vt:lpstr>
      <vt:lpstr>PowerPoint Presentation</vt:lpstr>
      <vt:lpstr>Strength Based Awareness Training</vt:lpstr>
      <vt:lpstr>The Strengths-based Approach</vt:lpstr>
      <vt:lpstr>What is a Strengths-based Practice Approach</vt:lpstr>
      <vt:lpstr>Core Principles Underpinning Strength Based Approaches</vt:lpstr>
      <vt:lpstr>The Care Act 2014 – 7 step approach</vt:lpstr>
      <vt:lpstr>Building on the principles of the Mental Capacity Act</vt:lpstr>
      <vt:lpstr>Fundamental change</vt:lpstr>
      <vt:lpstr>What do we mean by Wellbeing?</vt:lpstr>
      <vt:lpstr>Wellbeing</vt:lpstr>
      <vt:lpstr>5 Ways to Well-being</vt:lpstr>
      <vt:lpstr>Change starts with you</vt:lpstr>
      <vt:lpstr>Strengths-based Approach is</vt:lpstr>
      <vt:lpstr>Strengths-based Support</vt:lpstr>
      <vt:lpstr>Strengths-based Approach</vt:lpstr>
      <vt:lpstr>Elements of a Strengths-based Approach</vt:lpstr>
      <vt:lpstr>Strengths-based v Deficit based</vt:lpstr>
      <vt:lpstr>Working Collaboratively</vt:lpstr>
      <vt:lpstr>Co-production</vt:lpstr>
      <vt:lpstr>PowerPoint Presentation</vt:lpstr>
      <vt:lpstr>Community Asset Mapping Exercise</vt:lpstr>
      <vt:lpstr>PowerPoint Presentation</vt:lpstr>
      <vt:lpstr>Strengths-based Practice Is</vt:lpstr>
      <vt:lpstr>Strengths-based Practice is NOT </vt:lpstr>
      <vt:lpstr>Strengths-based Practice</vt:lpstr>
      <vt:lpstr>Summary</vt:lpstr>
      <vt:lpstr>Key Learning Points</vt:lpstr>
      <vt:lpstr>What’s next?</vt:lpstr>
    </vt:vector>
  </TitlesOfParts>
  <Company>GMCSU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THOMPSON, Nicola (NHS GREATER MANCHESTER ICB - 00V)</dc:creator>
  <cp:lastModifiedBy>Emma Arnold</cp:lastModifiedBy>
  <cp:revision>794</cp:revision>
  <dcterms:created xsi:type="dcterms:W3CDTF">2023-01-05T13:48:22Z</dcterms:created>
  <dcterms:modified xsi:type="dcterms:W3CDTF">2024-10-08T11:28:58Z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0x01010050FBB066BC9FF14686C228825D814545</vt:lpwstr>
  </property>
  <property fmtid="{D5CDD505-2E9C-101B-9397-08002B2CF9AE}" pid="3" name="MediaServiceImageTags">
    <vt:lpwstr/>
  </property>
  <property fmtid="{D5CDD505-2E9C-101B-9397-08002B2CF9AE}" pid="4" name="_ExtendedDescription">
    <vt:lpwstr/>
  </property>
</Properties>
</file>